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4"/>
  </p:sldMasterIdLst>
  <p:notesMasterIdLst>
    <p:notesMasterId r:id="rId23"/>
  </p:notesMasterIdLst>
  <p:handoutMasterIdLst>
    <p:handoutMasterId r:id="rId24"/>
  </p:handoutMasterIdLst>
  <p:sldIdLst>
    <p:sldId id="334" r:id="rId5"/>
    <p:sldId id="345" r:id="rId6"/>
    <p:sldId id="337" r:id="rId7"/>
    <p:sldId id="338" r:id="rId8"/>
    <p:sldId id="339" r:id="rId9"/>
    <p:sldId id="335" r:id="rId10"/>
    <p:sldId id="348" r:id="rId11"/>
    <p:sldId id="347" r:id="rId12"/>
    <p:sldId id="346" r:id="rId13"/>
    <p:sldId id="340" r:id="rId14"/>
    <p:sldId id="341" r:id="rId15"/>
    <p:sldId id="342" r:id="rId16"/>
    <p:sldId id="336" r:id="rId17"/>
    <p:sldId id="352" r:id="rId18"/>
    <p:sldId id="349" r:id="rId19"/>
    <p:sldId id="350" r:id="rId20"/>
    <p:sldId id="353" r:id="rId21"/>
    <p:sldId id="354" r:id="rId22"/>
  </p:sldIdLst>
  <p:sldSz cx="9144000" cy="5143500" type="screen16x9"/>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5640" userDrawn="1">
          <p15:clr>
            <a:srgbClr val="A4A3A4"/>
          </p15:clr>
        </p15:guide>
        <p15:guide id="3" orient="horz" pos="420" userDrawn="1">
          <p15:clr>
            <a:srgbClr val="A4A3A4"/>
          </p15:clr>
        </p15:guide>
        <p15:guide id="4" pos="2880" userDrawn="1">
          <p15:clr>
            <a:srgbClr val="A4A3A4"/>
          </p15:clr>
        </p15:guide>
        <p15:guide id="5" pos="120" userDrawn="1">
          <p15:clr>
            <a:srgbClr val="A4A3A4"/>
          </p15:clr>
        </p15:guide>
        <p15:guide id="6" orient="horz" pos="180" userDrawn="1">
          <p15:clr>
            <a:srgbClr val="A4A3A4"/>
          </p15:clr>
        </p15:guide>
        <p15:guide id="7" orient="horz" pos="31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CECEC"/>
    <a:srgbClr val="626161"/>
    <a:srgbClr val="1B8EC5"/>
    <a:srgbClr val="015289"/>
    <a:srgbClr val="6AC6EF"/>
    <a:srgbClr val="FDB930"/>
    <a:srgbClr val="F37441"/>
    <a:srgbClr val="FFD545"/>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1" autoAdjust="0"/>
    <p:restoredTop sz="94627" autoAdjust="0"/>
  </p:normalViewPr>
  <p:slideViewPr>
    <p:cSldViewPr snapToGrid="0">
      <p:cViewPr varScale="1">
        <p:scale>
          <a:sx n="177" d="100"/>
          <a:sy n="177" d="100"/>
        </p:scale>
        <p:origin x="336" y="348"/>
      </p:cViewPr>
      <p:guideLst>
        <p:guide orient="horz" pos="1620"/>
        <p:guide pos="5640"/>
        <p:guide orient="horz" pos="420"/>
        <p:guide pos="2880"/>
        <p:guide pos="120"/>
        <p:guide orient="horz" pos="180"/>
        <p:guide orient="horz" pos="3108"/>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47" d="100"/>
          <a:sy n="47" d="100"/>
        </p:scale>
        <p:origin x="289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t>8/30/2018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t>‹#›</a:t>
            </a:fld>
            <a:endParaRPr lang="en-US"/>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8/30/2018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10</a:t>
            </a:fld>
            <a:endParaRPr lang="en-US"/>
          </a:p>
        </p:txBody>
      </p:sp>
    </p:spTree>
    <p:extLst>
      <p:ext uri="{BB962C8B-B14F-4D97-AF65-F5344CB8AC3E}">
        <p14:creationId xmlns:p14="http://schemas.microsoft.com/office/powerpoint/2010/main" val="3361668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69247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2356553129"/>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29539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p:ph type="body" sz="quarter" idx="11" hasCustomPrompt="1"/>
          </p:nvPr>
        </p:nvSpPr>
        <p:spPr>
          <a:xfrm>
            <a:off x="275771" y="1674584"/>
            <a:ext cx="8601530" cy="3085101"/>
          </a:xfrm>
        </p:spPr>
        <p:txBody>
          <a:bodyPr/>
          <a:lstStyle>
            <a:lvl1pPr marL="171450" indent="-171450" algn="l" defTabSz="1828800" rtl="0" eaLnBrk="1" latinLnBrk="0" hangingPunct="1">
              <a:lnSpc>
                <a:spcPct val="100000"/>
              </a:lnSpc>
              <a:spcBef>
                <a:spcPts val="600"/>
              </a:spcBef>
              <a:buFont typeface="Arial" panose="020B0604020202020204" pitchFamily="34" charset="0"/>
              <a:buChar char="•"/>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a:t>Description text in Dark Grey and 24pt size.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31" name="Rectangle 30">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2"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27">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4197532"/>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guide id="3" pos="55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Oval 36">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338804"/>
      </p:ext>
    </p:extLst>
  </p:cSld>
  <p:clrMapOvr>
    <a:masterClrMapping/>
  </p:clrMapOvr>
  <p:extLst mod="1">
    <p:ext uri="{DCECCB84-F9BA-43D5-87BE-67443E8EF086}">
      <p15:sldGuideLst xmlns:p15="http://schemas.microsoft.com/office/powerpoint/2012/main">
        <p15:guide id="1" orient="horz" pos="161" userDrawn="1">
          <p15:clr>
            <a:srgbClr val="FBAE40"/>
          </p15:clr>
        </p15:guide>
        <p15:guide id="2" pos="164" userDrawn="1">
          <p15:clr>
            <a:srgbClr val="FBAE40"/>
          </p15:clr>
        </p15:guide>
        <p15:guide id="3" orient="horz" pos="3078" userDrawn="1">
          <p15:clr>
            <a:srgbClr val="FBAE40"/>
          </p15:clr>
        </p15:guide>
        <p15:guide id="4" pos="559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TextBox 33">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7" name="Oval 26">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Oval 28">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2370844782"/>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7" name="Oval 26">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9424473"/>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9"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TextBox 4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8" y="4978614"/>
            <a:ext cx="503788" cy="94721"/>
            <a:chOff x="6014087" y="4646472"/>
            <a:chExt cx="503788" cy="94721"/>
          </a:xfrm>
        </p:grpSpPr>
        <p:sp>
          <p:nvSpPr>
            <p:cNvPr id="32" name="Oval 3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3" name="Oval 3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826661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8" name="Oval 2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2" name="Oval 31">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34">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101309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4"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4"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89"/>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8"/>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TextBox 53">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cxnSp>
        <p:nvCxnSpPr>
          <p:cNvPr id="42"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4"/>
            <a:ext cx="503788" cy="94721"/>
            <a:chOff x="6014087" y="4646472"/>
            <a:chExt cx="503788" cy="94721"/>
          </a:xfrm>
        </p:grpSpPr>
        <p:sp>
          <p:nvSpPr>
            <p:cNvPr id="48" name="Oval 4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9" name="Oval 4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Oval 4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Oval 5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2329290"/>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1"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0"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0"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1"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1"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0"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0"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399"/>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1"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599"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8" y="4978614"/>
            <a:ext cx="503788" cy="94721"/>
            <a:chOff x="6014087" y="4646472"/>
            <a:chExt cx="503788" cy="94721"/>
          </a:xfrm>
        </p:grpSpPr>
        <p:sp>
          <p:nvSpPr>
            <p:cNvPr id="42" name="Oval 4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Oval 5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Oval 5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7661203"/>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399"/>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4"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33">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7247311"/>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6"/>
            <a:ext cx="3190875" cy="307903"/>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4289307" y="3365500"/>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804468"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7082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7"/>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32">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3909853"/>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0"/>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7"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5" name="Oval 24">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68754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3"/>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8" name="Oval 2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Oval 2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Oval 3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3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163159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0"/>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TextBox 6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Oval 62">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63">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Oval 64">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2969594"/>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2"/>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8" y="4978614"/>
            <a:ext cx="503788" cy="94721"/>
            <a:chOff x="6014087" y="4646472"/>
            <a:chExt cx="503788" cy="94721"/>
          </a:xfrm>
        </p:grpSpPr>
        <p:sp>
          <p:nvSpPr>
            <p:cNvPr id="34" name="Oval 33">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5" name="Oval 34">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5">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Oval 36">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Oval 38">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6596948"/>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2"/>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0"/>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5"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5" y="1569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5"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5" y="26264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5"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5" y="3708155"/>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0"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TextBox 61">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8" y="4978614"/>
            <a:ext cx="503788" cy="94721"/>
            <a:chOff x="6014087" y="4646472"/>
            <a:chExt cx="503788" cy="94721"/>
          </a:xfrm>
        </p:grpSpPr>
        <p:sp>
          <p:nvSpPr>
            <p:cNvPr id="44" name="Oval 43">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5" name="Oval 44">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Oval 45">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Oval 51">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Oval 52">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603075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0"/>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09"/>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8" y="4978614"/>
            <a:ext cx="503788" cy="94721"/>
            <a:chOff x="6014087" y="4646472"/>
            <a:chExt cx="503788" cy="94721"/>
          </a:xfrm>
        </p:grpSpPr>
        <p:sp>
          <p:nvSpPr>
            <p:cNvPr id="46" name="Oval 45">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Oval 53">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Oval 54">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Oval 55">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30177"/>
      </p:ext>
    </p:extLst>
  </p:cSld>
  <p:clrMapOvr>
    <a:masterClrMapping/>
  </p:clrMapOvr>
  <p:extLst mod="1">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5"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TextBox 72">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Oval 56">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Oval 57">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Oval 58">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690569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30"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1"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2"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151437274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2002166"/>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644545021"/>
      </p:ext>
    </p:extLst>
  </p:cSld>
  <p:clrMapOvr>
    <a:masterClrMapping/>
  </p:clrMapOvr>
  <p:extLst mod="1">
    <p:ext uri="{DCECCB84-F9BA-43D5-87BE-67443E8EF086}">
      <p15:sldGuideLst xmlns:p15="http://schemas.microsoft.com/office/powerpoint/2012/main">
        <p15:guide id="1" pos="451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1862956399"/>
      </p:ext>
    </p:extLst>
  </p:cSld>
  <p:clrMapOvr>
    <a:masterClrMapping/>
  </p:clrMapOvr>
  <p:extLst mod="1">
    <p:ext uri="{DCECCB84-F9BA-43D5-87BE-67443E8EF086}">
      <p15:sldGuideLst xmlns:p15="http://schemas.microsoft.com/office/powerpoint/2012/main">
        <p15:guide id="1" pos="451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l="9981" t="11774" r="9918" b="11902"/>
          <a:stretch/>
        </p:blipFill>
        <p:spPr>
          <a:xfrm>
            <a:off x="270754" y="1926880"/>
            <a:ext cx="1645233" cy="1316432"/>
          </a:xfrm>
          <a:prstGeom prst="rect">
            <a:avLst/>
          </a:prstGeom>
        </p:spPr>
      </p:pic>
      <p:sp>
        <p:nvSpPr>
          <p:cNvPr id="17" name="Text Placeholder 7"/>
          <p:cNvSpPr>
            <a:spLocks noGrp="1"/>
          </p:cNvSpPr>
          <p:nvPr>
            <p:ph type="body" sz="quarter" idx="14" hasCustomPrompt="1"/>
          </p:nvPr>
        </p:nvSpPr>
        <p:spPr>
          <a:xfrm>
            <a:off x="2342673" y="1955800"/>
            <a:ext cx="1181100" cy="1231900"/>
          </a:xfrm>
        </p:spPr>
        <p:txBody>
          <a:bodyPr anchor="ctr"/>
          <a:lstStyle>
            <a:lvl1pPr marL="0" indent="0" algn="ctr">
              <a:buNone/>
              <a:defRPr sz="1100"/>
            </a:lvl1pPr>
          </a:lstStyle>
          <a:p>
            <a:pPr lvl="0"/>
            <a:r>
              <a:rPr lang="en-US" dirty="0"/>
              <a:t>Place Client / Partner Logo Here</a:t>
            </a:r>
          </a:p>
        </p:txBody>
      </p:sp>
    </p:spTree>
    <p:extLst>
      <p:ext uri="{BB962C8B-B14F-4D97-AF65-F5344CB8AC3E}">
        <p14:creationId xmlns:p14="http://schemas.microsoft.com/office/powerpoint/2010/main" val="291468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9" name="Lige forbindelse 8">
            <a:extLst/>
          </p:cNvPr>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a:extLst/>
          </p:cNvPr>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TextBox 77">
            <a:extLst/>
          </p:cNvPr>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a:extLst/>
            </p:cNvPr>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a:extLst/>
            </p:cNvPr>
            <p:cNvSpPr>
              <a:spLocks noChangeArrowheads="1"/>
            </p:cNvSpPr>
            <p:nvPr/>
          </p:nvSpPr>
          <p:spPr bwMode="auto">
            <a:xfrm flipH="1">
              <a:off x="6320900" y="4646472"/>
              <a:ext cx="94704" cy="94721"/>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Oval 39">
              <a:extLst/>
            </p:cNvPr>
            <p:cNvSpPr>
              <a:spLocks noChangeArrowheads="1"/>
            </p:cNvSpPr>
            <p:nvPr/>
          </p:nvSpPr>
          <p:spPr bwMode="auto">
            <a:xfrm flipH="1">
              <a:off x="6218629" y="4646472"/>
              <a:ext cx="94704" cy="94721"/>
            </a:xfrm>
            <a:prstGeom prst="ellipse">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Oval 40">
              <a:extLst/>
            </p:cNvPr>
            <p:cNvSpPr>
              <a:spLocks noChangeArrowheads="1"/>
            </p:cNvSpPr>
            <p:nvPr/>
          </p:nvSpPr>
          <p:spPr bwMode="auto">
            <a:xfrm flipH="1">
              <a:off x="6116358" y="4646472"/>
              <a:ext cx="94704" cy="9472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Oval 41">
              <a:extLst/>
            </p:cNvPr>
            <p:cNvSpPr>
              <a:spLocks noChangeArrowheads="1"/>
            </p:cNvSpPr>
            <p:nvPr/>
          </p:nvSpPr>
          <p:spPr bwMode="auto">
            <a:xfrm flipH="1">
              <a:off x="6014087" y="4646472"/>
              <a:ext cx="94704" cy="9472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253820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Tree>
    <p:extLst>
      <p:ext uri="{BB962C8B-B14F-4D97-AF65-F5344CB8AC3E}">
        <p14:creationId xmlns:p14="http://schemas.microsoft.com/office/powerpoint/2010/main" val="230914485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9"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Tree>
    <p:extLst>
      <p:ext uri="{BB962C8B-B14F-4D97-AF65-F5344CB8AC3E}">
        <p14:creationId xmlns:p14="http://schemas.microsoft.com/office/powerpoint/2010/main" val="2989695639"/>
      </p:ext>
    </p:extLst>
  </p:cSld>
  <p:clrMapOvr>
    <a:masterClrMapping/>
  </p:clrMapOvr>
  <p:extLst mod="1">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981" t="11774" r="9918" b="11902"/>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963119857"/>
      </p:ext>
    </p:extLst>
  </p:cSld>
  <p:clrMapOvr>
    <a:masterClrMapping/>
  </p:clrMapOvr>
  <p:extLst mod="1">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3"/>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3189010466"/>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18" name="Text Placeholder 7"/>
          <p:cNvSpPr>
            <a:spLocks noGrp="1"/>
          </p:cNvSpPr>
          <p:nvPr>
            <p:ph type="body" sz="quarter" idx="14" hasCustomPrompt="1"/>
          </p:nvPr>
        </p:nvSpPr>
        <p:spPr>
          <a:xfrm>
            <a:off x="8187340" y="4076700"/>
            <a:ext cx="647700" cy="673100"/>
          </a:xfrm>
        </p:spPr>
        <p:txBody>
          <a:bodyPr anchor="ctr"/>
          <a:lstStyle>
            <a:lvl1pPr marL="0" indent="0" algn="ctr">
              <a:buNone/>
              <a:defRPr sz="800"/>
            </a:lvl1pPr>
          </a:lstStyle>
          <a:p>
            <a:pPr lvl="0"/>
            <a:r>
              <a:rPr lang="en-US" dirty="0"/>
              <a:t>Place Client / Partner Logo Here</a:t>
            </a:r>
          </a:p>
        </p:txBody>
      </p:sp>
      <p:grpSp>
        <p:nvGrpSpPr>
          <p:cNvPr id="21" name="Group 20"/>
          <p:cNvGrpSpPr/>
          <p:nvPr userDrawn="1"/>
        </p:nvGrpSpPr>
        <p:grpSpPr>
          <a:xfrm>
            <a:off x="4484252" y="2897813"/>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Tree>
    <p:extLst>
      <p:ext uri="{BB962C8B-B14F-4D97-AF65-F5344CB8AC3E}">
        <p14:creationId xmlns:p14="http://schemas.microsoft.com/office/powerpoint/2010/main" val="3293750380"/>
      </p:ext>
    </p:extLst>
  </p:cSld>
  <p:clrMapOvr>
    <a:masterClrMapping/>
  </p:clrMapOvr>
  <p:extLst mod="1">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dirty="0"/>
              <a:t>Click to edit Master title style</a:t>
            </a:r>
          </a:p>
        </p:txBody>
      </p:sp>
      <p:sp>
        <p:nvSpPr>
          <p:cNvPr id="3" name="Text Placeholder 2"/>
          <p:cNvSpPr>
            <a:spLocks noGrp="1"/>
          </p:cNvSpPr>
          <p:nvPr>
            <p:ph type="body" idx="1"/>
          </p:nvPr>
        </p:nvSpPr>
        <p:spPr>
          <a:xfrm>
            <a:off x="259019" y="1248937"/>
            <a:ext cx="8627806" cy="3484555"/>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0" name="Group 109"/>
          <p:cNvGrpSpPr/>
          <p:nvPr userDrawn="1"/>
        </p:nvGrpSpPr>
        <p:grpSpPr>
          <a:xfrm>
            <a:off x="4006715" y="-155461"/>
            <a:ext cx="152400" cy="122115"/>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userDrawn="1"/>
        </p:nvGrpSpPr>
        <p:grpSpPr>
          <a:xfrm>
            <a:off x="3540588" y="-155461"/>
            <a:ext cx="152400" cy="122115"/>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userDrawn="1"/>
        </p:nvGrpSpPr>
        <p:grpSpPr>
          <a:xfrm>
            <a:off x="3074461" y="-155461"/>
            <a:ext cx="152400" cy="122115"/>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userDrawn="1"/>
        </p:nvGrpSpPr>
        <p:grpSpPr>
          <a:xfrm>
            <a:off x="2608334" y="-155461"/>
            <a:ext cx="152400" cy="122115"/>
            <a:chOff x="7983415" y="6582508"/>
            <a:chExt cx="152400" cy="486507"/>
          </a:xfrm>
        </p:grpSpPr>
        <p:cxnSp>
          <p:nvCxnSpPr>
            <p:cNvPr id="120" name="Straight Connector 1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userDrawn="1"/>
        </p:nvGrpSpPr>
        <p:grpSpPr>
          <a:xfrm>
            <a:off x="2142207" y="-155461"/>
            <a:ext cx="152400" cy="122115"/>
            <a:chOff x="7983415" y="6582508"/>
            <a:chExt cx="152400" cy="486507"/>
          </a:xfrm>
        </p:grpSpPr>
        <p:cxnSp>
          <p:nvCxnSpPr>
            <p:cNvPr id="123" name="Straight Connector 1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1676080" y="-155461"/>
            <a:ext cx="152400" cy="122115"/>
            <a:chOff x="7983415" y="6582508"/>
            <a:chExt cx="152400" cy="486507"/>
          </a:xfrm>
        </p:grpSpPr>
        <p:cxnSp>
          <p:nvCxnSpPr>
            <p:cNvPr id="126" name="Straight Connector 1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69" name="Straight Connector 168"/>
          <p:cNvCxnSpPr/>
          <p:nvPr userDrawn="1"/>
        </p:nvCxnSpPr>
        <p:spPr>
          <a:xfrm>
            <a:off x="430099"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p:cNvGrpSpPr/>
          <p:nvPr userDrawn="1"/>
        </p:nvGrpSpPr>
        <p:grpSpPr>
          <a:xfrm>
            <a:off x="743826" y="-155461"/>
            <a:ext cx="152400" cy="122115"/>
            <a:chOff x="7983415" y="6582508"/>
            <a:chExt cx="152400" cy="486507"/>
          </a:xfrm>
        </p:grpSpPr>
        <p:cxnSp>
          <p:nvCxnSpPr>
            <p:cNvPr id="171" name="Straight Connector 1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209953" y="-155461"/>
            <a:ext cx="152400" cy="122115"/>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a:off x="7269604" y="-15546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a:off x="6803477" y="-155461"/>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a:off x="6337350" y="-155461"/>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a:off x="5871223" y="-155461"/>
            <a:ext cx="152400" cy="122115"/>
            <a:chOff x="7983415" y="6582508"/>
            <a:chExt cx="152400" cy="486507"/>
          </a:xfrm>
        </p:grpSpPr>
        <p:cxnSp>
          <p:nvCxnSpPr>
            <p:cNvPr id="243" name="Straight Connector 2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a:off x="5405096" y="-155461"/>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a:off x="4938969" y="-15546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a:off x="4472842" y="-155461"/>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p:nvPr userDrawn="1"/>
        </p:nvCxnSpPr>
        <p:spPr>
          <a:xfrm>
            <a:off x="8667987"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9" name="Group 268"/>
          <p:cNvGrpSpPr/>
          <p:nvPr userDrawn="1"/>
        </p:nvGrpSpPr>
        <p:grpSpPr>
          <a:xfrm>
            <a:off x="8201858" y="-155461"/>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735731" y="-155461"/>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userDrawn="1"/>
        </p:nvGrpSpPr>
        <p:grpSpPr>
          <a:xfrm>
            <a:off x="4006715" y="5185797"/>
            <a:ext cx="152400" cy="122115"/>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userDrawn="1"/>
        </p:nvGrpSpPr>
        <p:grpSpPr>
          <a:xfrm>
            <a:off x="3540588" y="5185797"/>
            <a:ext cx="152400" cy="122115"/>
            <a:chOff x="7983415" y="6582508"/>
            <a:chExt cx="152400" cy="486507"/>
          </a:xfrm>
        </p:grpSpPr>
        <p:cxnSp>
          <p:nvCxnSpPr>
            <p:cNvPr id="336" name="Straight Connector 3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userDrawn="1"/>
        </p:nvGrpSpPr>
        <p:grpSpPr>
          <a:xfrm>
            <a:off x="3074461" y="5185797"/>
            <a:ext cx="152400" cy="122115"/>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userDrawn="1"/>
        </p:nvGrpSpPr>
        <p:grpSpPr>
          <a:xfrm>
            <a:off x="2608334" y="5185797"/>
            <a:ext cx="152400" cy="122115"/>
            <a:chOff x="7983415" y="6582508"/>
            <a:chExt cx="152400" cy="486507"/>
          </a:xfrm>
        </p:grpSpPr>
        <p:cxnSp>
          <p:nvCxnSpPr>
            <p:cNvPr id="342" name="Straight Connector 3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userDrawn="1"/>
        </p:nvGrpSpPr>
        <p:grpSpPr>
          <a:xfrm>
            <a:off x="2142207" y="5185797"/>
            <a:ext cx="152400" cy="122115"/>
            <a:chOff x="7983415" y="6582508"/>
            <a:chExt cx="152400" cy="486507"/>
          </a:xfrm>
        </p:grpSpPr>
        <p:cxnSp>
          <p:nvCxnSpPr>
            <p:cNvPr id="345" name="Straight Connector 3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a:off x="1676080" y="5185797"/>
            <a:ext cx="152400" cy="122115"/>
            <a:chOff x="7983415" y="6582508"/>
            <a:chExt cx="152400" cy="486507"/>
          </a:xfrm>
        </p:grpSpPr>
        <p:cxnSp>
          <p:nvCxnSpPr>
            <p:cNvPr id="348" name="Straight Connector 3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0" name="Straight Connector 349"/>
          <p:cNvCxnSpPr/>
          <p:nvPr userDrawn="1"/>
        </p:nvCxnSpPr>
        <p:spPr>
          <a:xfrm>
            <a:off x="430099"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1" name="Group 350"/>
          <p:cNvGrpSpPr/>
          <p:nvPr userDrawn="1"/>
        </p:nvGrpSpPr>
        <p:grpSpPr>
          <a:xfrm>
            <a:off x="743826" y="5185797"/>
            <a:ext cx="152400" cy="122115"/>
            <a:chOff x="7983415" y="6582508"/>
            <a:chExt cx="152400" cy="486507"/>
          </a:xfrm>
        </p:grpSpPr>
        <p:cxnSp>
          <p:nvCxnSpPr>
            <p:cNvPr id="352" name="Straight Connector 3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a:off x="1209953" y="5185797"/>
            <a:ext cx="152400" cy="122115"/>
            <a:chOff x="7983415" y="6582508"/>
            <a:chExt cx="152400" cy="486507"/>
          </a:xfrm>
        </p:grpSpPr>
        <p:cxnSp>
          <p:nvCxnSpPr>
            <p:cNvPr id="355" name="Straight Connector 3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7" name="Group 356"/>
          <p:cNvGrpSpPr/>
          <p:nvPr userDrawn="1"/>
        </p:nvGrpSpPr>
        <p:grpSpPr>
          <a:xfrm>
            <a:off x="7269604" y="5185797"/>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userDrawn="1"/>
        </p:nvGrpSpPr>
        <p:grpSpPr>
          <a:xfrm>
            <a:off x="6803477" y="5185797"/>
            <a:ext cx="152400" cy="122115"/>
            <a:chOff x="7983415" y="6582508"/>
            <a:chExt cx="152400" cy="486507"/>
          </a:xfrm>
        </p:grpSpPr>
        <p:cxnSp>
          <p:nvCxnSpPr>
            <p:cNvPr id="361" name="Straight Connector 3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userDrawn="1"/>
        </p:nvGrpSpPr>
        <p:grpSpPr>
          <a:xfrm>
            <a:off x="6337350" y="518579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6" name="Group 365"/>
          <p:cNvGrpSpPr/>
          <p:nvPr userDrawn="1"/>
        </p:nvGrpSpPr>
        <p:grpSpPr>
          <a:xfrm>
            <a:off x="5871223" y="5185797"/>
            <a:ext cx="152400" cy="122115"/>
            <a:chOff x="7983415" y="6582508"/>
            <a:chExt cx="152400" cy="486507"/>
          </a:xfrm>
        </p:grpSpPr>
        <p:cxnSp>
          <p:nvCxnSpPr>
            <p:cNvPr id="367" name="Straight Connector 3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userDrawn="1"/>
        </p:nvGrpSpPr>
        <p:grpSpPr>
          <a:xfrm>
            <a:off x="5405096" y="5185797"/>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userDrawn="1"/>
        </p:nvGrpSpPr>
        <p:grpSpPr>
          <a:xfrm>
            <a:off x="4938969" y="5185797"/>
            <a:ext cx="152400" cy="122115"/>
            <a:chOff x="7983415" y="6582508"/>
            <a:chExt cx="152400" cy="486507"/>
          </a:xfrm>
        </p:grpSpPr>
        <p:cxnSp>
          <p:nvCxnSpPr>
            <p:cNvPr id="373" name="Straight Connector 3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5" name="Group 374"/>
          <p:cNvGrpSpPr/>
          <p:nvPr userDrawn="1"/>
        </p:nvGrpSpPr>
        <p:grpSpPr>
          <a:xfrm>
            <a:off x="4472842" y="5185797"/>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78" name="Straight Connector 377"/>
          <p:cNvCxnSpPr/>
          <p:nvPr userDrawn="1"/>
        </p:nvCxnSpPr>
        <p:spPr>
          <a:xfrm>
            <a:off x="8667987"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a:off x="8201858" y="5185797"/>
            <a:ext cx="152400" cy="122115"/>
            <a:chOff x="7983415" y="6582508"/>
            <a:chExt cx="152400" cy="486507"/>
          </a:xfrm>
        </p:grpSpPr>
        <p:cxnSp>
          <p:nvCxnSpPr>
            <p:cNvPr id="380" name="Straight Connector 3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a:off x="7735731" y="5185797"/>
            <a:ext cx="152400" cy="122115"/>
            <a:chOff x="7983415" y="6582508"/>
            <a:chExt cx="152400" cy="486507"/>
          </a:xfrm>
        </p:grpSpPr>
        <p:cxnSp>
          <p:nvCxnSpPr>
            <p:cNvPr id="383" name="Straight Connector 3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0" name="Group 409"/>
          <p:cNvGrpSpPr/>
          <p:nvPr userDrawn="1"/>
        </p:nvGrpSpPr>
        <p:grpSpPr>
          <a:xfrm rot="5400000">
            <a:off x="-174784" y="4555298"/>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3" name="Group 412"/>
          <p:cNvGrpSpPr/>
          <p:nvPr userDrawn="1"/>
        </p:nvGrpSpPr>
        <p:grpSpPr>
          <a:xfrm rot="5400000">
            <a:off x="-174784" y="4085124"/>
            <a:ext cx="152400" cy="122115"/>
            <a:chOff x="7983415" y="6582508"/>
            <a:chExt cx="152400" cy="486507"/>
          </a:xfrm>
        </p:grpSpPr>
        <p:cxnSp>
          <p:nvCxnSpPr>
            <p:cNvPr id="414" name="Straight Connector 4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rot="5400000">
            <a:off x="-174784" y="3614950"/>
            <a:ext cx="152400" cy="122115"/>
            <a:chOff x="7983415" y="6582508"/>
            <a:chExt cx="152400" cy="486507"/>
          </a:xfrm>
        </p:grpSpPr>
        <p:cxnSp>
          <p:nvCxnSpPr>
            <p:cNvPr id="417" name="Straight Connector 4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rot="5400000">
            <a:off x="-174784" y="3144776"/>
            <a:ext cx="152400" cy="122115"/>
            <a:chOff x="7983415" y="6582508"/>
            <a:chExt cx="152400" cy="486507"/>
          </a:xfrm>
        </p:grpSpPr>
        <p:cxnSp>
          <p:nvCxnSpPr>
            <p:cNvPr id="420" name="Straight Connector 4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rot="5400000">
            <a:off x="-174784" y="2674602"/>
            <a:ext cx="152400" cy="122115"/>
            <a:chOff x="7983415" y="6582508"/>
            <a:chExt cx="152400" cy="486507"/>
          </a:xfrm>
        </p:grpSpPr>
        <p:cxnSp>
          <p:nvCxnSpPr>
            <p:cNvPr id="423" name="Straight Connector 4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rot="5400000">
            <a:off x="-174784" y="2204428"/>
            <a:ext cx="152400" cy="122115"/>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userDrawn="1"/>
        </p:nvGrpSpPr>
        <p:grpSpPr>
          <a:xfrm rot="5400000">
            <a:off x="-174784" y="1734254"/>
            <a:ext cx="152400" cy="122115"/>
            <a:chOff x="7983415" y="6582508"/>
            <a:chExt cx="152400" cy="486507"/>
          </a:xfrm>
        </p:grpSpPr>
        <p:cxnSp>
          <p:nvCxnSpPr>
            <p:cNvPr id="429" name="Straight Connector 4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464" name="Straight Connector 463"/>
          <p:cNvCxnSpPr/>
          <p:nvPr userDrawn="1"/>
        </p:nvCxnSpPr>
        <p:spPr>
          <a:xfrm>
            <a:off x="9144000" y="4874986"/>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userDrawn="1"/>
        </p:nvCxnSpPr>
        <p:spPr>
          <a:xfrm>
            <a:off x="914400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187326" y="4871811"/>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a:off x="-18415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8886825" y="-194346"/>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8887619" y="5131369"/>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75F83E5F-1584-418E-AB32-686B252559C4}"/>
              </a:ext>
            </a:extLst>
          </p:cNvPr>
          <p:cNvGrpSpPr/>
          <p:nvPr userDrawn="1"/>
        </p:nvGrpSpPr>
        <p:grpSpPr>
          <a:xfrm rot="5400000">
            <a:off x="-174785" y="483497"/>
            <a:ext cx="152400" cy="122115"/>
            <a:chOff x="7983415" y="6582508"/>
            <a:chExt cx="152400" cy="486507"/>
          </a:xfrm>
        </p:grpSpPr>
        <p:cxnSp>
          <p:nvCxnSpPr>
            <p:cNvPr id="189" name="Straight Connector 188">
              <a:extLst>
                <a:ext uri="{FF2B5EF4-FFF2-40B4-BE49-F238E27FC236}">
                  <a16:creationId xmlns:a16="http://schemas.microsoft.com/office/drawing/2014/main" id="{67B97FE4-6907-4D19-80E2-B08795F8E2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7A6D41-0871-4DCF-AB73-960B92AC3FB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A52D6863-EDD4-4B25-AC64-D536AEC5F7D3}"/>
              </a:ext>
            </a:extLst>
          </p:cNvPr>
          <p:cNvGrpSpPr/>
          <p:nvPr userDrawn="1"/>
        </p:nvGrpSpPr>
        <p:grpSpPr>
          <a:xfrm rot="5400000">
            <a:off x="-174785" y="1423845"/>
            <a:ext cx="152400" cy="122115"/>
            <a:chOff x="7983415" y="6582508"/>
            <a:chExt cx="152400" cy="486507"/>
          </a:xfrm>
        </p:grpSpPr>
        <p:cxnSp>
          <p:nvCxnSpPr>
            <p:cNvPr id="192" name="Straight Connector 191">
              <a:extLst>
                <a:ext uri="{FF2B5EF4-FFF2-40B4-BE49-F238E27FC236}">
                  <a16:creationId xmlns:a16="http://schemas.microsoft.com/office/drawing/2014/main" id="{F43FA92A-8FD9-4BAD-B44B-7432A014D55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3D7BA3-06F2-441F-A966-E0C0FE008D4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943A3299-C348-4767-B606-C5FA8A936C27}"/>
              </a:ext>
            </a:extLst>
          </p:cNvPr>
          <p:cNvGrpSpPr/>
          <p:nvPr userDrawn="1"/>
        </p:nvGrpSpPr>
        <p:grpSpPr>
          <a:xfrm rot="5400000">
            <a:off x="-174785" y="953671"/>
            <a:ext cx="152400" cy="122115"/>
            <a:chOff x="7983415" y="6582508"/>
            <a:chExt cx="152400" cy="486507"/>
          </a:xfrm>
        </p:grpSpPr>
        <p:cxnSp>
          <p:nvCxnSpPr>
            <p:cNvPr id="195" name="Straight Connector 194">
              <a:extLst>
                <a:ext uri="{FF2B5EF4-FFF2-40B4-BE49-F238E27FC236}">
                  <a16:creationId xmlns:a16="http://schemas.microsoft.com/office/drawing/2014/main" id="{72100A1E-28D5-443B-A19E-2310B6C2174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8A4DB2-1491-46C6-827C-8B62FD030E0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FE2B4BD0-6636-4728-8B3D-ADEC99C16D31}"/>
              </a:ext>
            </a:extLst>
          </p:cNvPr>
          <p:cNvGrpSpPr/>
          <p:nvPr userDrawn="1"/>
        </p:nvGrpSpPr>
        <p:grpSpPr>
          <a:xfrm rot="5400000">
            <a:off x="9136485" y="4555299"/>
            <a:ext cx="152400" cy="122115"/>
            <a:chOff x="7983415" y="6582508"/>
            <a:chExt cx="152400" cy="486507"/>
          </a:xfrm>
        </p:grpSpPr>
        <p:cxnSp>
          <p:nvCxnSpPr>
            <p:cNvPr id="198" name="Straight Connector 197">
              <a:extLst>
                <a:ext uri="{FF2B5EF4-FFF2-40B4-BE49-F238E27FC236}">
                  <a16:creationId xmlns:a16="http://schemas.microsoft.com/office/drawing/2014/main" id="{0AB60D28-117E-409C-A136-1DBF60BA90C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41FD56-909C-4A84-89E3-D29C477936DB}"/>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C3E6A41A-8978-4303-93F3-613B03ED32B4}"/>
              </a:ext>
            </a:extLst>
          </p:cNvPr>
          <p:cNvGrpSpPr/>
          <p:nvPr userDrawn="1"/>
        </p:nvGrpSpPr>
        <p:grpSpPr>
          <a:xfrm rot="5400000">
            <a:off x="9136485" y="4085125"/>
            <a:ext cx="152400" cy="122115"/>
            <a:chOff x="7983415" y="6582508"/>
            <a:chExt cx="152400" cy="486507"/>
          </a:xfrm>
        </p:grpSpPr>
        <p:cxnSp>
          <p:nvCxnSpPr>
            <p:cNvPr id="201" name="Straight Connector 200">
              <a:extLst>
                <a:ext uri="{FF2B5EF4-FFF2-40B4-BE49-F238E27FC236}">
                  <a16:creationId xmlns:a16="http://schemas.microsoft.com/office/drawing/2014/main" id="{ECA738CC-4591-4E58-A82B-FC45FA8357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6AF7FC9-16F9-4DE9-91C2-1EF8443DC4A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020BBA68-6EF9-47E3-9A06-67C2E90755B7}"/>
              </a:ext>
            </a:extLst>
          </p:cNvPr>
          <p:cNvGrpSpPr/>
          <p:nvPr userDrawn="1"/>
        </p:nvGrpSpPr>
        <p:grpSpPr>
          <a:xfrm rot="5400000">
            <a:off x="9136485" y="3614951"/>
            <a:ext cx="152400" cy="122115"/>
            <a:chOff x="7983415" y="6582508"/>
            <a:chExt cx="152400" cy="486507"/>
          </a:xfrm>
        </p:grpSpPr>
        <p:cxnSp>
          <p:nvCxnSpPr>
            <p:cNvPr id="204" name="Straight Connector 203">
              <a:extLst>
                <a:ext uri="{FF2B5EF4-FFF2-40B4-BE49-F238E27FC236}">
                  <a16:creationId xmlns:a16="http://schemas.microsoft.com/office/drawing/2014/main" id="{7C5CA2BF-F4F8-4264-8B0C-0FADD8246F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65DC1-6F9B-4CC5-A0E2-A7CE9C06DDC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2819C52-F4FF-4650-A6C1-2AA769CD85C0}"/>
              </a:ext>
            </a:extLst>
          </p:cNvPr>
          <p:cNvGrpSpPr/>
          <p:nvPr userDrawn="1"/>
        </p:nvGrpSpPr>
        <p:grpSpPr>
          <a:xfrm rot="5400000">
            <a:off x="9136485" y="3144777"/>
            <a:ext cx="152400" cy="122115"/>
            <a:chOff x="7983415" y="6582508"/>
            <a:chExt cx="152400" cy="486507"/>
          </a:xfrm>
        </p:grpSpPr>
        <p:cxnSp>
          <p:nvCxnSpPr>
            <p:cNvPr id="207" name="Straight Connector 206">
              <a:extLst>
                <a:ext uri="{FF2B5EF4-FFF2-40B4-BE49-F238E27FC236}">
                  <a16:creationId xmlns:a16="http://schemas.microsoft.com/office/drawing/2014/main" id="{B8BFE1A2-E3DE-4CFE-AD19-CE62C8E7CE7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A06674-129F-47B9-8D9E-A95FAC5BE7B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1EFEB541-DF06-4A78-AD8F-7E7036227BBC}"/>
              </a:ext>
            </a:extLst>
          </p:cNvPr>
          <p:cNvGrpSpPr/>
          <p:nvPr userDrawn="1"/>
        </p:nvGrpSpPr>
        <p:grpSpPr>
          <a:xfrm rot="5400000">
            <a:off x="9136485" y="2674603"/>
            <a:ext cx="152400" cy="122115"/>
            <a:chOff x="7983415" y="6582508"/>
            <a:chExt cx="152400" cy="486507"/>
          </a:xfrm>
        </p:grpSpPr>
        <p:cxnSp>
          <p:nvCxnSpPr>
            <p:cNvPr id="210" name="Straight Connector 209">
              <a:extLst>
                <a:ext uri="{FF2B5EF4-FFF2-40B4-BE49-F238E27FC236}">
                  <a16:creationId xmlns:a16="http://schemas.microsoft.com/office/drawing/2014/main" id="{9FF4647B-0EA6-4DA6-ACF8-D7A297A03A3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5DADA63-7EAC-4ADE-A102-354C0094074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A476E04-B54A-425D-8F2C-0BDB5D9F7F14}"/>
              </a:ext>
            </a:extLst>
          </p:cNvPr>
          <p:cNvGrpSpPr/>
          <p:nvPr userDrawn="1"/>
        </p:nvGrpSpPr>
        <p:grpSpPr>
          <a:xfrm rot="5400000">
            <a:off x="9136485" y="2204429"/>
            <a:ext cx="152400" cy="122115"/>
            <a:chOff x="7983415" y="6582508"/>
            <a:chExt cx="152400" cy="486507"/>
          </a:xfrm>
        </p:grpSpPr>
        <p:cxnSp>
          <p:nvCxnSpPr>
            <p:cNvPr id="213" name="Straight Connector 212">
              <a:extLst>
                <a:ext uri="{FF2B5EF4-FFF2-40B4-BE49-F238E27FC236}">
                  <a16:creationId xmlns:a16="http://schemas.microsoft.com/office/drawing/2014/main" id="{9167C050-C59D-45D6-AFCB-F337EA4A15E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84EE3FF-1DC0-4EE9-A3B5-F3264D8E567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11B0E357-729C-435E-B819-F50FF8C46F58}"/>
              </a:ext>
            </a:extLst>
          </p:cNvPr>
          <p:cNvGrpSpPr/>
          <p:nvPr userDrawn="1"/>
        </p:nvGrpSpPr>
        <p:grpSpPr>
          <a:xfrm rot="5400000">
            <a:off x="9136485" y="1734255"/>
            <a:ext cx="152400" cy="122115"/>
            <a:chOff x="7983415" y="6582508"/>
            <a:chExt cx="152400" cy="486507"/>
          </a:xfrm>
        </p:grpSpPr>
        <p:cxnSp>
          <p:nvCxnSpPr>
            <p:cNvPr id="216" name="Straight Connector 215">
              <a:extLst>
                <a:ext uri="{FF2B5EF4-FFF2-40B4-BE49-F238E27FC236}">
                  <a16:creationId xmlns:a16="http://schemas.microsoft.com/office/drawing/2014/main" id="{68929BEA-8529-48BC-B27A-6E5314E2061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00CE15E-70BF-48E0-A2C9-4E55ABA16A7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42188881-662D-45BA-BEB2-9498CBC24C3F}"/>
              </a:ext>
            </a:extLst>
          </p:cNvPr>
          <p:cNvGrpSpPr/>
          <p:nvPr userDrawn="1"/>
        </p:nvGrpSpPr>
        <p:grpSpPr>
          <a:xfrm rot="5400000">
            <a:off x="9136485" y="483498"/>
            <a:ext cx="152400" cy="122115"/>
            <a:chOff x="7983415" y="6582508"/>
            <a:chExt cx="152400" cy="486507"/>
          </a:xfrm>
        </p:grpSpPr>
        <p:cxnSp>
          <p:nvCxnSpPr>
            <p:cNvPr id="219" name="Straight Connector 218">
              <a:extLst>
                <a:ext uri="{FF2B5EF4-FFF2-40B4-BE49-F238E27FC236}">
                  <a16:creationId xmlns:a16="http://schemas.microsoft.com/office/drawing/2014/main" id="{222BF96C-1E11-4233-88D5-FB831C9DDDF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2304F9B-CADD-4E53-BC52-E1178D09F69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5C9C9F40-BA73-4F0F-84AE-96B9F7AE2EA9}"/>
              </a:ext>
            </a:extLst>
          </p:cNvPr>
          <p:cNvGrpSpPr/>
          <p:nvPr userDrawn="1"/>
        </p:nvGrpSpPr>
        <p:grpSpPr>
          <a:xfrm rot="5400000">
            <a:off x="9136485" y="1423846"/>
            <a:ext cx="152400" cy="122115"/>
            <a:chOff x="7983415" y="6582508"/>
            <a:chExt cx="152400" cy="486507"/>
          </a:xfrm>
        </p:grpSpPr>
        <p:cxnSp>
          <p:nvCxnSpPr>
            <p:cNvPr id="222" name="Straight Connector 221">
              <a:extLst>
                <a:ext uri="{FF2B5EF4-FFF2-40B4-BE49-F238E27FC236}">
                  <a16:creationId xmlns:a16="http://schemas.microsoft.com/office/drawing/2014/main" id="{E20A52A5-77EB-4BC6-95CB-53DE3C0C3D3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79CAFE-BA43-469C-868A-62BDBCF1A8D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3EE846E6-43A5-4D07-B942-428F70C264D2}"/>
              </a:ext>
            </a:extLst>
          </p:cNvPr>
          <p:cNvGrpSpPr/>
          <p:nvPr userDrawn="1"/>
        </p:nvGrpSpPr>
        <p:grpSpPr>
          <a:xfrm rot="5400000">
            <a:off x="9136485" y="953672"/>
            <a:ext cx="152400" cy="122115"/>
            <a:chOff x="7983415" y="6582508"/>
            <a:chExt cx="152400" cy="486507"/>
          </a:xfrm>
        </p:grpSpPr>
        <p:cxnSp>
          <p:nvCxnSpPr>
            <p:cNvPr id="225" name="Straight Connector 224">
              <a:extLst>
                <a:ext uri="{FF2B5EF4-FFF2-40B4-BE49-F238E27FC236}">
                  <a16:creationId xmlns:a16="http://schemas.microsoft.com/office/drawing/2014/main" id="{61FE6C1D-8F02-4451-9FAC-6B83F9796C1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3D3BD2C-5025-40B4-BBD1-9C734CBD9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802" r:id="rId1"/>
    <p:sldLayoutId id="2147483810" r:id="rId2"/>
    <p:sldLayoutId id="2147483804" r:id="rId3"/>
    <p:sldLayoutId id="2147483709" r:id="rId4"/>
    <p:sldLayoutId id="2147483756" r:id="rId5"/>
    <p:sldLayoutId id="2147483867" r:id="rId6"/>
    <p:sldLayoutId id="2147483868" r:id="rId7"/>
    <p:sldLayoutId id="2147483865" r:id="rId8"/>
    <p:sldLayoutId id="2147483784" r:id="rId9"/>
    <p:sldLayoutId id="2147483863" r:id="rId10"/>
    <p:sldLayoutId id="2147483829" r:id="rId11"/>
    <p:sldLayoutId id="2147483855" r:id="rId12"/>
    <p:sldLayoutId id="2147483858" r:id="rId13"/>
    <p:sldLayoutId id="2147483833" r:id="rId14"/>
    <p:sldLayoutId id="2147483832" r:id="rId15"/>
    <p:sldLayoutId id="2147483831" r:id="rId16"/>
    <p:sldLayoutId id="2147483834" r:id="rId17"/>
    <p:sldLayoutId id="2147483835" r:id="rId18"/>
    <p:sldLayoutId id="2147483836" r:id="rId19"/>
    <p:sldLayoutId id="2147483838" r:id="rId20"/>
    <p:sldLayoutId id="2147483842" r:id="rId21"/>
    <p:sldLayoutId id="2147483844" r:id="rId22"/>
    <p:sldLayoutId id="2147483846" r:id="rId23"/>
    <p:sldLayoutId id="2147483850" r:id="rId24"/>
    <p:sldLayoutId id="2147483848" r:id="rId25"/>
    <p:sldLayoutId id="2147483852" r:id="rId26"/>
    <p:sldLayoutId id="2147483799" r:id="rId27"/>
    <p:sldLayoutId id="2147483822" r:id="rId28"/>
    <p:sldLayoutId id="2147483869" r:id="rId29"/>
    <p:sldLayoutId id="2147483824" r:id="rId30"/>
  </p:sldLayoutIdLst>
  <p:hf hdr="0"/>
  <p:txStyles>
    <p:title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linkedin.com/in/doug-wood-39229110/" TargetMode="Externa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5.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autodesk.com/myap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autodesk.com/en/docs/oauth/v2/overview/scopes/" TargetMode="External"/><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hyperlink" Target="https://www.autodesk.com/products/navisworks/3d-viewers"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200" y="1310123"/>
            <a:ext cx="4703805" cy="1165860"/>
          </a:xfrm>
        </p:spPr>
        <p:txBody>
          <a:bodyPr/>
          <a:lstStyle/>
          <a:p>
            <a:pPr algn="ctr"/>
            <a:r>
              <a:rPr lang="en-US" sz="2800" dirty="0"/>
              <a:t>Using the Autodesk Forge viewer in TRIRIGA</a:t>
            </a:r>
          </a:p>
        </p:txBody>
      </p:sp>
      <p:sp>
        <p:nvSpPr>
          <p:cNvPr id="3" name="Subtitle 2"/>
          <p:cNvSpPr>
            <a:spLocks noGrp="1"/>
          </p:cNvSpPr>
          <p:nvPr>
            <p:ph type="subTitle" idx="1"/>
          </p:nvPr>
        </p:nvSpPr>
        <p:spPr/>
        <p:txBody>
          <a:bodyPr/>
          <a:lstStyle/>
          <a:p>
            <a:r>
              <a:rPr lang="en-US" dirty="0"/>
              <a:t>Doug Wood	</a:t>
            </a:r>
          </a:p>
        </p:txBody>
      </p:sp>
      <p:sp>
        <p:nvSpPr>
          <p:cNvPr id="4" name="Text Placeholder 3"/>
          <p:cNvSpPr>
            <a:spLocks noGrp="1"/>
          </p:cNvSpPr>
          <p:nvPr>
            <p:ph type="body" sz="quarter" idx="10"/>
          </p:nvPr>
        </p:nvSpPr>
        <p:spPr/>
        <p:txBody>
          <a:bodyPr/>
          <a:lstStyle/>
          <a:p>
            <a:r>
              <a:rPr lang="en-US" dirty="0"/>
              <a:t>TRIRIGA BIM Architect</a:t>
            </a:r>
          </a:p>
        </p:txBody>
      </p:sp>
      <p:sp>
        <p:nvSpPr>
          <p:cNvPr id="5" name="Text Placeholder 4"/>
          <p:cNvSpPr>
            <a:spLocks noGrp="1"/>
          </p:cNvSpPr>
          <p:nvPr>
            <p:ph type="body" sz="quarter" idx="11"/>
          </p:nvPr>
        </p:nvSpPr>
        <p:spPr/>
        <p:txBody>
          <a:bodyPr/>
          <a:lstStyle/>
          <a:p>
            <a:r>
              <a:rPr lang="en-US" dirty="0"/>
              <a:t>12/8/2017</a:t>
            </a:r>
          </a:p>
        </p:txBody>
      </p:sp>
      <p:sp>
        <p:nvSpPr>
          <p:cNvPr id="7" name="Pladsholder til tekst 20">
            <a:extLst>
              <a:ext uri="{FF2B5EF4-FFF2-40B4-BE49-F238E27FC236}">
                <a16:creationId xmlns:a16="http://schemas.microsoft.com/office/drawing/2014/main" id="{98F6DD25-53A5-4967-A4FB-C547509080EF}"/>
              </a:ext>
            </a:extLst>
          </p:cNvPr>
          <p:cNvSpPr txBox="1">
            <a:spLocks/>
          </p:cNvSpPr>
          <p:nvPr/>
        </p:nvSpPr>
        <p:spPr>
          <a:xfrm>
            <a:off x="4632138" y="3660977"/>
            <a:ext cx="2911662" cy="146194"/>
          </a:xfrm>
          <a:prstGeom prst="rect">
            <a:avLst/>
          </a:prstGeom>
        </p:spPr>
        <p:txBody>
          <a:bodyPr wrap="square" tIns="0" bIns="0">
            <a:spAutoFit/>
          </a:bodyPr>
          <a:lstStyle>
            <a:lvl1pPr marL="0" indent="0" algn="l" defTabSz="457200" rtl="0" eaLnBrk="1" latinLnBrk="0" hangingPunct="1">
              <a:spcBef>
                <a:spcPts val="600"/>
              </a:spcBef>
              <a:buClr>
                <a:srgbClr val="00B0F0"/>
              </a:buClr>
              <a:buFontTx/>
              <a:buNone/>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hlinkClick r:id="rId2"/>
              </a:rPr>
              <a:t>https://www.linkedin.com/in/doug-wood-39229110/</a:t>
            </a:r>
            <a:r>
              <a:rPr lang="en-GB" dirty="0"/>
              <a:t> </a:t>
            </a:r>
          </a:p>
        </p:txBody>
      </p:sp>
      <p:pic>
        <p:nvPicPr>
          <p:cNvPr id="8" name="Picture 2" descr="Image result for linkedin logo">
            <a:extLst>
              <a:ext uri="{FF2B5EF4-FFF2-40B4-BE49-F238E27FC236}">
                <a16:creationId xmlns:a16="http://schemas.microsoft.com/office/drawing/2014/main" id="{E32447AD-AFFF-4D39-9D08-6941BF8B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627" y="360251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152DDE6-33E3-4BE8-9920-D7D6E85FC22C}"/>
              </a:ext>
            </a:extLst>
          </p:cNvPr>
          <p:cNvPicPr>
            <a:picLocks noChangeAspect="1"/>
          </p:cNvPicPr>
          <p:nvPr/>
        </p:nvPicPr>
        <p:blipFill>
          <a:blip r:embed="rId4"/>
          <a:stretch>
            <a:fillRect/>
          </a:stretch>
        </p:blipFill>
        <p:spPr>
          <a:xfrm>
            <a:off x="2077299" y="2471349"/>
            <a:ext cx="1573395" cy="379785"/>
          </a:xfrm>
          <a:prstGeom prst="rect">
            <a:avLst/>
          </a:prstGeom>
        </p:spPr>
      </p:pic>
    </p:spTree>
    <p:extLst>
      <p:ext uri="{BB962C8B-B14F-4D97-AF65-F5344CB8AC3E}">
        <p14:creationId xmlns:p14="http://schemas.microsoft.com/office/powerpoint/2010/main" val="340130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Adding Forge Credentials to TRIRIGA</a:t>
            </a:r>
          </a:p>
        </p:txBody>
      </p:sp>
      <p:pic>
        <p:nvPicPr>
          <p:cNvPr id="2" name="Picture 1">
            <a:extLst>
              <a:ext uri="{FF2B5EF4-FFF2-40B4-BE49-F238E27FC236}">
                <a16:creationId xmlns:a16="http://schemas.microsoft.com/office/drawing/2014/main" id="{A4F52F30-524F-473B-BAE0-BDFCD0600B9F}"/>
              </a:ext>
            </a:extLst>
          </p:cNvPr>
          <p:cNvPicPr>
            <a:picLocks noChangeAspect="1"/>
          </p:cNvPicPr>
          <p:nvPr/>
        </p:nvPicPr>
        <p:blipFill>
          <a:blip r:embed="rId3"/>
          <a:stretch>
            <a:fillRect/>
          </a:stretch>
        </p:blipFill>
        <p:spPr>
          <a:xfrm>
            <a:off x="0" y="444843"/>
            <a:ext cx="8445843" cy="4476571"/>
          </a:xfrm>
          <a:prstGeom prst="rect">
            <a:avLst/>
          </a:prstGeom>
        </p:spPr>
      </p:pic>
      <p:pic>
        <p:nvPicPr>
          <p:cNvPr id="9" name="Picture 8">
            <a:extLst>
              <a:ext uri="{FF2B5EF4-FFF2-40B4-BE49-F238E27FC236}">
                <a16:creationId xmlns:a16="http://schemas.microsoft.com/office/drawing/2014/main" id="{88504511-02C6-438D-B4E7-3F6D99E5F6F4}"/>
              </a:ext>
            </a:extLst>
          </p:cNvPr>
          <p:cNvPicPr>
            <a:picLocks noChangeAspect="1"/>
          </p:cNvPicPr>
          <p:nvPr/>
        </p:nvPicPr>
        <p:blipFill>
          <a:blip r:embed="rId4"/>
          <a:stretch>
            <a:fillRect/>
          </a:stretch>
        </p:blipFill>
        <p:spPr>
          <a:xfrm>
            <a:off x="7369583" y="444843"/>
            <a:ext cx="1320874" cy="1793608"/>
          </a:xfrm>
          <a:prstGeom prst="rect">
            <a:avLst/>
          </a:prstGeom>
        </p:spPr>
      </p:pic>
      <p:pic>
        <p:nvPicPr>
          <p:cNvPr id="10" name="Picture 9">
            <a:extLst>
              <a:ext uri="{FF2B5EF4-FFF2-40B4-BE49-F238E27FC236}">
                <a16:creationId xmlns:a16="http://schemas.microsoft.com/office/drawing/2014/main" id="{0CFD862C-718C-42B2-9B93-CABDD1342584}"/>
              </a:ext>
            </a:extLst>
          </p:cNvPr>
          <p:cNvPicPr>
            <a:picLocks noChangeAspect="1"/>
          </p:cNvPicPr>
          <p:nvPr/>
        </p:nvPicPr>
        <p:blipFill>
          <a:blip r:embed="rId5"/>
          <a:stretch>
            <a:fillRect/>
          </a:stretch>
        </p:blipFill>
        <p:spPr>
          <a:xfrm>
            <a:off x="698157" y="2911450"/>
            <a:ext cx="1725315" cy="1708289"/>
          </a:xfrm>
          <a:prstGeom prst="rect">
            <a:avLst/>
          </a:prstGeom>
        </p:spPr>
      </p:pic>
      <p:sp>
        <p:nvSpPr>
          <p:cNvPr id="11" name="Rectangular Callout 5">
            <a:extLst>
              <a:ext uri="{FF2B5EF4-FFF2-40B4-BE49-F238E27FC236}">
                <a16:creationId xmlns:a16="http://schemas.microsoft.com/office/drawing/2014/main" id="{E8DBA997-9D73-4132-8CB9-ED3A2884BAA0}"/>
              </a:ext>
            </a:extLst>
          </p:cNvPr>
          <p:cNvSpPr/>
          <p:nvPr/>
        </p:nvSpPr>
        <p:spPr>
          <a:xfrm>
            <a:off x="4878888" y="585927"/>
            <a:ext cx="2138922" cy="513490"/>
          </a:xfrm>
          <a:prstGeom prst="wedgeRectCallout">
            <a:avLst>
              <a:gd name="adj1" fmla="val 75814"/>
              <a:gd name="adj2" fmla="val -310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Allows you to work with other Client IDs in a local session without effecting other users.</a:t>
            </a:r>
          </a:p>
        </p:txBody>
      </p:sp>
      <p:sp>
        <p:nvSpPr>
          <p:cNvPr id="12" name="Rectangular Callout 5">
            <a:extLst>
              <a:ext uri="{FF2B5EF4-FFF2-40B4-BE49-F238E27FC236}">
                <a16:creationId xmlns:a16="http://schemas.microsoft.com/office/drawing/2014/main" id="{1CFAB22B-9E27-4E0E-9139-9E99159B6646}"/>
              </a:ext>
            </a:extLst>
          </p:cNvPr>
          <p:cNvSpPr/>
          <p:nvPr/>
        </p:nvSpPr>
        <p:spPr>
          <a:xfrm>
            <a:off x="238533" y="1880005"/>
            <a:ext cx="2816674" cy="457411"/>
          </a:xfrm>
          <a:prstGeom prst="wedgeRectCallout">
            <a:avLst>
              <a:gd name="adj1" fmla="val 60382"/>
              <a:gd name="adj2" fmla="val 432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13" name="Rectangular Callout 5">
            <a:extLst>
              <a:ext uri="{FF2B5EF4-FFF2-40B4-BE49-F238E27FC236}">
                <a16:creationId xmlns:a16="http://schemas.microsoft.com/office/drawing/2014/main" id="{7C9CA4BF-DDF4-41D6-A403-E1030C722305}"/>
              </a:ext>
            </a:extLst>
          </p:cNvPr>
          <p:cNvSpPr/>
          <p:nvPr/>
        </p:nvSpPr>
        <p:spPr>
          <a:xfrm>
            <a:off x="2814584" y="3569917"/>
            <a:ext cx="2816674" cy="575711"/>
          </a:xfrm>
          <a:prstGeom prst="wedgeRectCallout">
            <a:avLst>
              <a:gd name="adj1" fmla="val -90660"/>
              <a:gd name="adj2" fmla="val 857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If this is the first time you have entered credentials, or you are only changing the secret, you can safely continue</a:t>
            </a:r>
          </a:p>
        </p:txBody>
      </p:sp>
      <p:sp>
        <p:nvSpPr>
          <p:cNvPr id="14" name="Rectangular Callout 5">
            <a:extLst>
              <a:ext uri="{FF2B5EF4-FFF2-40B4-BE49-F238E27FC236}">
                <a16:creationId xmlns:a16="http://schemas.microsoft.com/office/drawing/2014/main" id="{44B4435C-2374-436F-957D-BE1CF7F2A720}"/>
              </a:ext>
            </a:extLst>
          </p:cNvPr>
          <p:cNvSpPr/>
          <p:nvPr/>
        </p:nvSpPr>
        <p:spPr>
          <a:xfrm>
            <a:off x="238533" y="1880004"/>
            <a:ext cx="2816674" cy="457411"/>
          </a:xfrm>
          <a:prstGeom prst="wedgeRectCallout">
            <a:avLst>
              <a:gd name="adj1" fmla="val 63239"/>
              <a:gd name="adj2" fmla="val 1376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Enter Client ID and Secret from </a:t>
            </a:r>
            <a:r>
              <a:rPr lang="en-US" sz="1100" dirty="0">
                <a:solidFill>
                  <a:schemeClr val="bg1"/>
                </a:solidFill>
                <a:hlinkClick r:id="rId6" action="ppaction://hlinksldjump"/>
              </a:rPr>
              <a:t>Create an Autodesk Forge Application</a:t>
            </a:r>
            <a:endParaRPr lang="en-US" sz="1100" dirty="0">
              <a:solidFill>
                <a:schemeClr val="bg1"/>
              </a:solidFill>
            </a:endParaRPr>
          </a:p>
        </p:txBody>
      </p:sp>
      <p:sp>
        <p:nvSpPr>
          <p:cNvPr id="15" name="Rectangular Callout 5">
            <a:extLst>
              <a:ext uri="{FF2B5EF4-FFF2-40B4-BE49-F238E27FC236}">
                <a16:creationId xmlns:a16="http://schemas.microsoft.com/office/drawing/2014/main" id="{A5E852F1-39DC-4A01-9A33-C97DACA3662C}"/>
              </a:ext>
            </a:extLst>
          </p:cNvPr>
          <p:cNvSpPr/>
          <p:nvPr/>
        </p:nvSpPr>
        <p:spPr>
          <a:xfrm>
            <a:off x="5464137" y="2414096"/>
            <a:ext cx="2981705" cy="569894"/>
          </a:xfrm>
          <a:prstGeom prst="wedgeRectCallout">
            <a:avLst>
              <a:gd name="adj1" fmla="val 23722"/>
              <a:gd name="adj2" fmla="val -2157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Select “System Wide” to store the Forge app credentials in the TRIRIGA database which provide viewer access to all authorized users</a:t>
            </a:r>
          </a:p>
        </p:txBody>
      </p:sp>
    </p:spTree>
    <p:extLst>
      <p:ext uri="{BB962C8B-B14F-4D97-AF65-F5344CB8AC3E}">
        <p14:creationId xmlns:p14="http://schemas.microsoft.com/office/powerpoint/2010/main" val="229606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87781" y="0"/>
            <a:ext cx="7322517" cy="513490"/>
          </a:xfrm>
        </p:spPr>
        <p:txBody>
          <a:bodyPr/>
          <a:lstStyle/>
          <a:p>
            <a:r>
              <a:rPr lang="en-US" dirty="0"/>
              <a:t>Create Forge “Buckets” to store your models</a:t>
            </a:r>
          </a:p>
        </p:txBody>
      </p:sp>
      <p:pic>
        <p:nvPicPr>
          <p:cNvPr id="4" name="Picture 3">
            <a:extLst>
              <a:ext uri="{FF2B5EF4-FFF2-40B4-BE49-F238E27FC236}">
                <a16:creationId xmlns:a16="http://schemas.microsoft.com/office/drawing/2014/main" id="{E55A1375-7F7E-4504-AA70-BC5C098688B3}"/>
              </a:ext>
            </a:extLst>
          </p:cNvPr>
          <p:cNvPicPr>
            <a:picLocks noChangeAspect="1"/>
          </p:cNvPicPr>
          <p:nvPr/>
        </p:nvPicPr>
        <p:blipFill>
          <a:blip r:embed="rId2"/>
          <a:stretch>
            <a:fillRect/>
          </a:stretch>
        </p:blipFill>
        <p:spPr>
          <a:xfrm>
            <a:off x="0" y="513490"/>
            <a:ext cx="8404964" cy="4396129"/>
          </a:xfrm>
          <a:prstGeom prst="rect">
            <a:avLst/>
          </a:prstGeom>
        </p:spPr>
      </p:pic>
      <p:sp>
        <p:nvSpPr>
          <p:cNvPr id="6" name="Rectangular Callout 5">
            <a:extLst>
              <a:ext uri="{FF2B5EF4-FFF2-40B4-BE49-F238E27FC236}">
                <a16:creationId xmlns:a16="http://schemas.microsoft.com/office/drawing/2014/main" id="{E72A2754-234A-4C42-AEAC-D371178C8110}"/>
              </a:ext>
            </a:extLst>
          </p:cNvPr>
          <p:cNvSpPr/>
          <p:nvPr/>
        </p:nvSpPr>
        <p:spPr>
          <a:xfrm>
            <a:off x="273949" y="1647173"/>
            <a:ext cx="2668043" cy="1027135"/>
          </a:xfrm>
          <a:prstGeom prst="wedgeRectCallout">
            <a:avLst>
              <a:gd name="adj1" fmla="val 72300"/>
              <a:gd name="adj2" fmla="val 2355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The bucket key must be unique across all users of the Forge service.  Autodesk recommends including your Client ID in your Bucket Key. If the Append Key option checked, the tool manages that automatically</a:t>
            </a:r>
          </a:p>
        </p:txBody>
      </p:sp>
      <p:sp>
        <p:nvSpPr>
          <p:cNvPr id="7" name="Rectangular Callout 5">
            <a:extLst>
              <a:ext uri="{FF2B5EF4-FFF2-40B4-BE49-F238E27FC236}">
                <a16:creationId xmlns:a16="http://schemas.microsoft.com/office/drawing/2014/main" id="{26D220EE-9581-4B92-904B-0471BD9E80E7}"/>
              </a:ext>
            </a:extLst>
          </p:cNvPr>
          <p:cNvSpPr/>
          <p:nvPr/>
        </p:nvSpPr>
        <p:spPr>
          <a:xfrm>
            <a:off x="2941992" y="4170721"/>
            <a:ext cx="1884703" cy="459289"/>
          </a:xfrm>
          <a:prstGeom prst="wedgeRectCallout">
            <a:avLst>
              <a:gd name="adj1" fmla="val -13733"/>
              <a:gd name="adj2" fmla="val -2202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Geographic location where data is physically stored</a:t>
            </a:r>
          </a:p>
        </p:txBody>
      </p:sp>
      <p:sp>
        <p:nvSpPr>
          <p:cNvPr id="8" name="Rectangular Callout 5">
            <a:extLst>
              <a:ext uri="{FF2B5EF4-FFF2-40B4-BE49-F238E27FC236}">
                <a16:creationId xmlns:a16="http://schemas.microsoft.com/office/drawing/2014/main" id="{6D0C513A-0BE1-4F60-AD14-67D51CB1CAF6}"/>
              </a:ext>
            </a:extLst>
          </p:cNvPr>
          <p:cNvSpPr/>
          <p:nvPr/>
        </p:nvSpPr>
        <p:spPr>
          <a:xfrm>
            <a:off x="1057289" y="2964493"/>
            <a:ext cx="1884703" cy="768342"/>
          </a:xfrm>
          <a:prstGeom prst="wedgeRectCallout">
            <a:avLst>
              <a:gd name="adj1" fmla="val 80642"/>
              <a:gd name="adj2" fmla="val -60899"/>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100" dirty="0">
                <a:solidFill>
                  <a:schemeClr val="bg1"/>
                </a:solidFill>
              </a:rPr>
              <a:t>Data retention policy:</a:t>
            </a:r>
          </a:p>
          <a:p>
            <a:pPr marL="171450" indent="-171450">
              <a:buFont typeface="Arial" panose="020B0604020202020204" pitchFamily="34" charset="0"/>
              <a:buChar char="•"/>
            </a:pPr>
            <a:r>
              <a:rPr lang="en-US" sz="1100" dirty="0">
                <a:solidFill>
                  <a:schemeClr val="bg1"/>
                </a:solidFill>
              </a:rPr>
              <a:t>Persistent: Until deleted</a:t>
            </a:r>
          </a:p>
          <a:p>
            <a:pPr marL="171450" indent="-171450">
              <a:buFont typeface="Arial" panose="020B0604020202020204" pitchFamily="34" charset="0"/>
              <a:buChar char="•"/>
            </a:pPr>
            <a:r>
              <a:rPr lang="en-US" sz="1100" dirty="0">
                <a:solidFill>
                  <a:schemeClr val="bg1"/>
                </a:solidFill>
              </a:rPr>
              <a:t>Temporary: 30 days</a:t>
            </a:r>
          </a:p>
          <a:p>
            <a:pPr marL="171450" indent="-171450">
              <a:buFont typeface="Arial" panose="020B0604020202020204" pitchFamily="34" charset="0"/>
              <a:buChar char="•"/>
            </a:pPr>
            <a:r>
              <a:rPr lang="en-US" sz="1100" dirty="0">
                <a:solidFill>
                  <a:schemeClr val="bg1"/>
                </a:solidFill>
              </a:rPr>
              <a:t>Transient: 24 hours</a:t>
            </a:r>
          </a:p>
        </p:txBody>
      </p:sp>
      <p:sp>
        <p:nvSpPr>
          <p:cNvPr id="9" name="TextBox 8">
            <a:extLst>
              <a:ext uri="{FF2B5EF4-FFF2-40B4-BE49-F238E27FC236}">
                <a16:creationId xmlns:a16="http://schemas.microsoft.com/office/drawing/2014/main" id="{5C7921B7-B0BE-4B6F-AC1A-89F3ABF20E7A}"/>
              </a:ext>
            </a:extLst>
          </p:cNvPr>
          <p:cNvSpPr txBox="1"/>
          <p:nvPr/>
        </p:nvSpPr>
        <p:spPr>
          <a:xfrm>
            <a:off x="5105050" y="1484828"/>
            <a:ext cx="3039881" cy="1938992"/>
          </a:xfrm>
          <a:prstGeom prst="rect">
            <a:avLst/>
          </a:prstGeom>
          <a:noFill/>
        </p:spPr>
        <p:txBody>
          <a:bodyPr wrap="square" rtlCol="0">
            <a:spAutoFit/>
          </a:bodyPr>
          <a:lstStyle/>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If a model has been translated to a viewable “bubble” and the model is subsequently deleted explicitly or because its tenure in a bucket has expired, the viewable file set is not deleted.  However, Autodesk provides no way to list viewable file sets so the URN must be know. TRIRIGA only track the URN when it is associated with a building</a:t>
            </a:r>
          </a:p>
        </p:txBody>
      </p:sp>
    </p:spTree>
    <p:extLst>
      <p:ext uri="{BB962C8B-B14F-4D97-AF65-F5344CB8AC3E}">
        <p14:creationId xmlns:p14="http://schemas.microsoft.com/office/powerpoint/2010/main" val="399683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773876" cy="513490"/>
          </a:xfrm>
        </p:spPr>
        <p:txBody>
          <a:bodyPr/>
          <a:lstStyle/>
          <a:p>
            <a:r>
              <a:rPr lang="en-US" dirty="0"/>
              <a:t>Uploading Models to the Forge Service</a:t>
            </a:r>
          </a:p>
        </p:txBody>
      </p:sp>
      <p:pic>
        <p:nvPicPr>
          <p:cNvPr id="2" name="Picture 1">
            <a:extLst>
              <a:ext uri="{FF2B5EF4-FFF2-40B4-BE49-F238E27FC236}">
                <a16:creationId xmlns:a16="http://schemas.microsoft.com/office/drawing/2014/main" id="{349AD5BD-091A-43A1-9E49-7A6BEB348DAA}"/>
              </a:ext>
            </a:extLst>
          </p:cNvPr>
          <p:cNvPicPr>
            <a:picLocks noChangeAspect="1"/>
          </p:cNvPicPr>
          <p:nvPr/>
        </p:nvPicPr>
        <p:blipFill>
          <a:blip r:embed="rId2"/>
          <a:stretch>
            <a:fillRect/>
          </a:stretch>
        </p:blipFill>
        <p:spPr>
          <a:xfrm>
            <a:off x="-1" y="425344"/>
            <a:ext cx="8445219" cy="4461754"/>
          </a:xfrm>
          <a:prstGeom prst="rect">
            <a:avLst/>
          </a:prstGeom>
        </p:spPr>
      </p:pic>
      <p:sp>
        <p:nvSpPr>
          <p:cNvPr id="6" name="Rectangular Callout 5">
            <a:extLst>
              <a:ext uri="{FF2B5EF4-FFF2-40B4-BE49-F238E27FC236}">
                <a16:creationId xmlns:a16="http://schemas.microsoft.com/office/drawing/2014/main" id="{54C61BD5-80E0-4C13-A462-55D78072C980}"/>
              </a:ext>
            </a:extLst>
          </p:cNvPr>
          <p:cNvSpPr/>
          <p:nvPr/>
        </p:nvSpPr>
        <p:spPr>
          <a:xfrm>
            <a:off x="5098695" y="1871471"/>
            <a:ext cx="1805635" cy="436823"/>
          </a:xfrm>
          <a:prstGeom prst="wedgeRectCallout">
            <a:avLst>
              <a:gd name="adj1" fmla="val -90153"/>
              <a:gd name="adj2" fmla="val 508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Multi-part models are uploaded as zip files.9</a:t>
            </a:r>
          </a:p>
        </p:txBody>
      </p:sp>
      <p:sp>
        <p:nvSpPr>
          <p:cNvPr id="7" name="Rectangular Callout 5">
            <a:extLst>
              <a:ext uri="{FF2B5EF4-FFF2-40B4-BE49-F238E27FC236}">
                <a16:creationId xmlns:a16="http://schemas.microsoft.com/office/drawing/2014/main" id="{8C168014-F5F7-443A-9F2A-46839FF9C949}"/>
              </a:ext>
            </a:extLst>
          </p:cNvPr>
          <p:cNvSpPr/>
          <p:nvPr/>
        </p:nvSpPr>
        <p:spPr>
          <a:xfrm>
            <a:off x="2691994" y="3852670"/>
            <a:ext cx="2650357" cy="569017"/>
          </a:xfrm>
          <a:prstGeom prst="wedgeRectCallout">
            <a:avLst>
              <a:gd name="adj1" fmla="val -16144"/>
              <a:gd name="adj2" fmla="val -15374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Leave this blank for a single model file.  For a zip file, specify the unqualified file name of the root model file</a:t>
            </a:r>
          </a:p>
        </p:txBody>
      </p:sp>
      <p:sp>
        <p:nvSpPr>
          <p:cNvPr id="8" name="Rectangular Callout 5">
            <a:extLst>
              <a:ext uri="{FF2B5EF4-FFF2-40B4-BE49-F238E27FC236}">
                <a16:creationId xmlns:a16="http://schemas.microsoft.com/office/drawing/2014/main" id="{AB8655BC-7A77-41D7-94B0-773851E81559}"/>
              </a:ext>
            </a:extLst>
          </p:cNvPr>
          <p:cNvSpPr/>
          <p:nvPr/>
        </p:nvSpPr>
        <p:spPr>
          <a:xfrm>
            <a:off x="220191" y="2571750"/>
            <a:ext cx="1971863" cy="513490"/>
          </a:xfrm>
          <a:prstGeom prst="wedgeRectCallout">
            <a:avLst>
              <a:gd name="adj1" fmla="val 85619"/>
              <a:gd name="adj2" fmla="val -166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Automatically start translation when the upload completes.</a:t>
            </a:r>
          </a:p>
        </p:txBody>
      </p:sp>
    </p:spTree>
    <p:extLst>
      <p:ext uri="{BB962C8B-B14F-4D97-AF65-F5344CB8AC3E}">
        <p14:creationId xmlns:p14="http://schemas.microsoft.com/office/powerpoint/2010/main" val="46309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38988" y="0"/>
            <a:ext cx="6569050" cy="513490"/>
          </a:xfrm>
        </p:spPr>
        <p:txBody>
          <a:bodyPr/>
          <a:lstStyle/>
          <a:p>
            <a:r>
              <a:rPr lang="en-US" dirty="0"/>
              <a:t>Link Forge Models to TRIRIGA Buildings</a:t>
            </a:r>
          </a:p>
        </p:txBody>
      </p:sp>
      <p:pic>
        <p:nvPicPr>
          <p:cNvPr id="2" name="Picture 1">
            <a:extLst>
              <a:ext uri="{FF2B5EF4-FFF2-40B4-BE49-F238E27FC236}">
                <a16:creationId xmlns:a16="http://schemas.microsoft.com/office/drawing/2014/main" id="{A3E13CF5-7F3B-482C-97FC-F3A690C5D08C}"/>
              </a:ext>
            </a:extLst>
          </p:cNvPr>
          <p:cNvPicPr>
            <a:picLocks noChangeAspect="1"/>
          </p:cNvPicPr>
          <p:nvPr/>
        </p:nvPicPr>
        <p:blipFill>
          <a:blip r:embed="rId2"/>
          <a:stretch>
            <a:fillRect/>
          </a:stretch>
        </p:blipFill>
        <p:spPr>
          <a:xfrm>
            <a:off x="0" y="450880"/>
            <a:ext cx="8518504" cy="4423861"/>
          </a:xfrm>
          <a:prstGeom prst="rect">
            <a:avLst/>
          </a:prstGeom>
        </p:spPr>
      </p:pic>
      <p:sp>
        <p:nvSpPr>
          <p:cNvPr id="5" name="Rectangular Callout 5">
            <a:extLst>
              <a:ext uri="{FF2B5EF4-FFF2-40B4-BE49-F238E27FC236}">
                <a16:creationId xmlns:a16="http://schemas.microsoft.com/office/drawing/2014/main" id="{96A0649B-C60C-4F8E-939F-04B2BE5AF813}"/>
              </a:ext>
            </a:extLst>
          </p:cNvPr>
          <p:cNvSpPr/>
          <p:nvPr/>
        </p:nvSpPr>
        <p:spPr>
          <a:xfrm>
            <a:off x="5080290" y="2734587"/>
            <a:ext cx="2065809" cy="559757"/>
          </a:xfrm>
          <a:prstGeom prst="wedgeRectCallout">
            <a:avLst>
              <a:gd name="adj1" fmla="val -66203"/>
              <a:gd name="adj2" fmla="val -728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This list displays only the models. Shown on the models tab.</a:t>
            </a:r>
          </a:p>
        </p:txBody>
      </p:sp>
      <p:sp>
        <p:nvSpPr>
          <p:cNvPr id="6" name="Rectangular Callout 5">
            <a:extLst>
              <a:ext uri="{FF2B5EF4-FFF2-40B4-BE49-F238E27FC236}">
                <a16:creationId xmlns:a16="http://schemas.microsoft.com/office/drawing/2014/main" id="{12A9D1A1-5085-45E5-9B7C-416B7E28D24E}"/>
              </a:ext>
            </a:extLst>
          </p:cNvPr>
          <p:cNvSpPr/>
          <p:nvPr/>
        </p:nvSpPr>
        <p:spPr>
          <a:xfrm>
            <a:off x="5940411" y="1669513"/>
            <a:ext cx="2065809" cy="441124"/>
          </a:xfrm>
          <a:prstGeom prst="wedgeRectCallout">
            <a:avLst>
              <a:gd name="adj1" fmla="val 25659"/>
              <a:gd name="adj2" fmla="val -1543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Search for TRIRIGA building by name and address</a:t>
            </a:r>
          </a:p>
        </p:txBody>
      </p:sp>
    </p:spTree>
    <p:extLst>
      <p:ext uri="{BB962C8B-B14F-4D97-AF65-F5344CB8AC3E}">
        <p14:creationId xmlns:p14="http://schemas.microsoft.com/office/powerpoint/2010/main" val="246521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C7E6-41A4-40EB-A82A-B4933DEAF927}"/>
              </a:ext>
            </a:extLst>
          </p:cNvPr>
          <p:cNvSpPr>
            <a:spLocks noGrp="1"/>
          </p:cNvSpPr>
          <p:nvPr>
            <p:ph type="ctrTitle"/>
          </p:nvPr>
        </p:nvSpPr>
        <p:spPr>
          <a:xfrm>
            <a:off x="263070" y="258808"/>
            <a:ext cx="5245100" cy="514916"/>
          </a:xfrm>
        </p:spPr>
        <p:txBody>
          <a:bodyPr/>
          <a:lstStyle/>
          <a:p>
            <a:r>
              <a:rPr lang="en-US" dirty="0"/>
              <a:t>Building Link</a:t>
            </a:r>
          </a:p>
        </p:txBody>
      </p:sp>
      <p:pic>
        <p:nvPicPr>
          <p:cNvPr id="3" name="Picture 2">
            <a:extLst>
              <a:ext uri="{FF2B5EF4-FFF2-40B4-BE49-F238E27FC236}">
                <a16:creationId xmlns:a16="http://schemas.microsoft.com/office/drawing/2014/main" id="{AF809902-34D5-4CCC-A118-FBD4EAC7F165}"/>
              </a:ext>
            </a:extLst>
          </p:cNvPr>
          <p:cNvPicPr>
            <a:picLocks noChangeAspect="1"/>
          </p:cNvPicPr>
          <p:nvPr/>
        </p:nvPicPr>
        <p:blipFill>
          <a:blip r:embed="rId2"/>
          <a:stretch>
            <a:fillRect/>
          </a:stretch>
        </p:blipFill>
        <p:spPr>
          <a:xfrm>
            <a:off x="2982805" y="203902"/>
            <a:ext cx="3925326" cy="2367848"/>
          </a:xfrm>
          <a:prstGeom prst="rect">
            <a:avLst/>
          </a:prstGeom>
        </p:spPr>
      </p:pic>
      <p:sp>
        <p:nvSpPr>
          <p:cNvPr id="4" name="Rectangular Callout 5">
            <a:extLst>
              <a:ext uri="{FF2B5EF4-FFF2-40B4-BE49-F238E27FC236}">
                <a16:creationId xmlns:a16="http://schemas.microsoft.com/office/drawing/2014/main" id="{A2588D4E-FA2D-4A13-B398-BF9CD9284BB4}"/>
              </a:ext>
            </a:extLst>
          </p:cNvPr>
          <p:cNvSpPr/>
          <p:nvPr/>
        </p:nvSpPr>
        <p:spPr>
          <a:xfrm>
            <a:off x="7144898" y="203902"/>
            <a:ext cx="1805635" cy="436823"/>
          </a:xfrm>
          <a:prstGeom prst="wedgeRectCallout">
            <a:avLst>
              <a:gd name="adj1" fmla="val -85529"/>
              <a:gd name="adj2" fmla="val 38868"/>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Select model to link to building.</a:t>
            </a:r>
          </a:p>
        </p:txBody>
      </p:sp>
      <p:sp>
        <p:nvSpPr>
          <p:cNvPr id="5" name="Rectangular Callout 5">
            <a:extLst>
              <a:ext uri="{FF2B5EF4-FFF2-40B4-BE49-F238E27FC236}">
                <a16:creationId xmlns:a16="http://schemas.microsoft.com/office/drawing/2014/main" id="{8ABA15ED-08F3-4120-9E99-18551ADCEB8F}"/>
              </a:ext>
            </a:extLst>
          </p:cNvPr>
          <p:cNvSpPr/>
          <p:nvPr/>
        </p:nvSpPr>
        <p:spPr>
          <a:xfrm>
            <a:off x="7144899" y="1445735"/>
            <a:ext cx="1805635" cy="316077"/>
          </a:xfrm>
          <a:prstGeom prst="wedgeRectCallout">
            <a:avLst>
              <a:gd name="adj1" fmla="val -125744"/>
              <a:gd name="adj2" fmla="val 42464"/>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Preview model in viewer.</a:t>
            </a:r>
          </a:p>
        </p:txBody>
      </p:sp>
      <p:sp>
        <p:nvSpPr>
          <p:cNvPr id="6" name="Rectangular Callout 5">
            <a:extLst>
              <a:ext uri="{FF2B5EF4-FFF2-40B4-BE49-F238E27FC236}">
                <a16:creationId xmlns:a16="http://schemas.microsoft.com/office/drawing/2014/main" id="{8AB29460-31C2-477F-8C1A-7C344593DDCB}"/>
              </a:ext>
            </a:extLst>
          </p:cNvPr>
          <p:cNvSpPr/>
          <p:nvPr/>
        </p:nvSpPr>
        <p:spPr>
          <a:xfrm>
            <a:off x="7144899" y="1985562"/>
            <a:ext cx="1805635" cy="270173"/>
          </a:xfrm>
          <a:prstGeom prst="wedgeRectCallout">
            <a:avLst>
              <a:gd name="adj1" fmla="val -84759"/>
              <a:gd name="adj2" fmla="val 62887"/>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Delete link to model.</a:t>
            </a:r>
          </a:p>
        </p:txBody>
      </p:sp>
      <p:sp>
        <p:nvSpPr>
          <p:cNvPr id="7" name="Rectangular Callout 5">
            <a:extLst>
              <a:ext uri="{FF2B5EF4-FFF2-40B4-BE49-F238E27FC236}">
                <a16:creationId xmlns:a16="http://schemas.microsoft.com/office/drawing/2014/main" id="{0A88FCD7-6B66-4CB6-900C-CE0C4B865F57}"/>
              </a:ext>
            </a:extLst>
          </p:cNvPr>
          <p:cNvSpPr/>
          <p:nvPr/>
        </p:nvSpPr>
        <p:spPr>
          <a:xfrm>
            <a:off x="7144898" y="795887"/>
            <a:ext cx="1805635" cy="436823"/>
          </a:xfrm>
          <a:prstGeom prst="wedgeRectCallout">
            <a:avLst>
              <a:gd name="adj1" fmla="val -83259"/>
              <a:gd name="adj2" fmla="val 23253"/>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Additional model link information</a:t>
            </a:r>
          </a:p>
        </p:txBody>
      </p:sp>
      <p:pic>
        <p:nvPicPr>
          <p:cNvPr id="8" name="Picture 7">
            <a:extLst>
              <a:ext uri="{FF2B5EF4-FFF2-40B4-BE49-F238E27FC236}">
                <a16:creationId xmlns:a16="http://schemas.microsoft.com/office/drawing/2014/main" id="{E3AAE235-A16A-47A2-A8AA-16DF22E9CF82}"/>
              </a:ext>
            </a:extLst>
          </p:cNvPr>
          <p:cNvPicPr>
            <a:picLocks noChangeAspect="1"/>
          </p:cNvPicPr>
          <p:nvPr/>
        </p:nvPicPr>
        <p:blipFill>
          <a:blip r:embed="rId3"/>
          <a:stretch>
            <a:fillRect/>
          </a:stretch>
        </p:blipFill>
        <p:spPr>
          <a:xfrm>
            <a:off x="413886" y="2899150"/>
            <a:ext cx="2763350" cy="2040448"/>
          </a:xfrm>
          <a:prstGeom prst="rect">
            <a:avLst/>
          </a:prstGeom>
        </p:spPr>
      </p:pic>
      <p:sp>
        <p:nvSpPr>
          <p:cNvPr id="9" name="TextBox 8">
            <a:extLst>
              <a:ext uri="{FF2B5EF4-FFF2-40B4-BE49-F238E27FC236}">
                <a16:creationId xmlns:a16="http://schemas.microsoft.com/office/drawing/2014/main" id="{D918D0C9-1A21-4F8D-A7A1-47EABB0F78EC}"/>
              </a:ext>
            </a:extLst>
          </p:cNvPr>
          <p:cNvSpPr txBox="1"/>
          <p:nvPr/>
        </p:nvSpPr>
        <p:spPr>
          <a:xfrm>
            <a:off x="3549387" y="2899150"/>
            <a:ext cx="4626107" cy="1785104"/>
          </a:xfrm>
          <a:prstGeom prst="rect">
            <a:avLst/>
          </a:prstGeom>
          <a:noFill/>
        </p:spPr>
        <p:txBody>
          <a:bodyPr wrap="square" rtlCol="0">
            <a:spAutoFit/>
          </a:bodyPr>
          <a:lstStyle/>
          <a:p>
            <a:pPr marL="171450" lvl="0" indent="-171450">
              <a:buFont typeface="Arial" panose="020B0604020202020204" pitchFamily="34" charset="0"/>
              <a:buChar char="•"/>
            </a:pPr>
            <a:r>
              <a:rPr lang="en-US" sz="1200" dirty="0"/>
              <a:t>Details: Additional descriptive information not processed by TRIRIGA.</a:t>
            </a:r>
          </a:p>
          <a:p>
            <a:pPr marL="171450" lvl="0" indent="-171450">
              <a:buFont typeface="Arial" panose="020B0604020202020204" pitchFamily="34" charset="0"/>
              <a:buChar char="•"/>
            </a:pPr>
            <a:r>
              <a:rPr lang="en-US" sz="1200" dirty="0"/>
              <a:t>Navisworks Binding: This is the name of the viewer property which is used to match a viewer element with a TRIRIGA record. If it is not set, it defaults to “GUID”.  Some older Navisworks files require “</a:t>
            </a:r>
            <a:r>
              <a:rPr lang="en-US" sz="1200" dirty="0" err="1"/>
              <a:t>Guid</a:t>
            </a:r>
            <a:r>
              <a:rPr lang="en-US" sz="1200" dirty="0"/>
              <a:t>”.  It can also be used to create custom binding for other model file types or if the TRIRIGA records were not created by the BIM Connector for Revit.</a:t>
            </a:r>
          </a:p>
          <a:p>
            <a:endParaRPr lang="en-US" sz="14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1589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38988" y="0"/>
            <a:ext cx="6569050" cy="513490"/>
          </a:xfrm>
        </p:spPr>
        <p:txBody>
          <a:bodyPr/>
          <a:lstStyle/>
          <a:p>
            <a:r>
              <a:rPr lang="en-US" dirty="0"/>
              <a:t>Defined views</a:t>
            </a:r>
          </a:p>
        </p:txBody>
      </p:sp>
      <p:pic>
        <p:nvPicPr>
          <p:cNvPr id="4" name="Picture 3">
            <a:extLst>
              <a:ext uri="{FF2B5EF4-FFF2-40B4-BE49-F238E27FC236}">
                <a16:creationId xmlns:a16="http://schemas.microsoft.com/office/drawing/2014/main" id="{99BF2374-1C56-498F-AD10-BED3FB788BB3}"/>
              </a:ext>
            </a:extLst>
          </p:cNvPr>
          <p:cNvPicPr>
            <a:picLocks noChangeAspect="1"/>
          </p:cNvPicPr>
          <p:nvPr/>
        </p:nvPicPr>
        <p:blipFill>
          <a:blip r:embed="rId2"/>
          <a:stretch>
            <a:fillRect/>
          </a:stretch>
        </p:blipFill>
        <p:spPr>
          <a:xfrm>
            <a:off x="0" y="424282"/>
            <a:ext cx="8755686" cy="4494256"/>
          </a:xfrm>
          <a:prstGeom prst="rect">
            <a:avLst/>
          </a:prstGeom>
        </p:spPr>
      </p:pic>
      <p:sp>
        <p:nvSpPr>
          <p:cNvPr id="5" name="Rectangular Callout 5">
            <a:extLst>
              <a:ext uri="{FF2B5EF4-FFF2-40B4-BE49-F238E27FC236}">
                <a16:creationId xmlns:a16="http://schemas.microsoft.com/office/drawing/2014/main" id="{99D8F1FE-6E8B-4820-BE53-D3E1EA7B3DA8}"/>
              </a:ext>
            </a:extLst>
          </p:cNvPr>
          <p:cNvSpPr/>
          <p:nvPr/>
        </p:nvSpPr>
        <p:spPr>
          <a:xfrm>
            <a:off x="949208" y="3723435"/>
            <a:ext cx="1442862" cy="436823"/>
          </a:xfrm>
          <a:prstGeom prst="wedgeRectCallout">
            <a:avLst>
              <a:gd name="adj1" fmla="val -71269"/>
              <a:gd name="adj2" fmla="val 20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Select and display the desired model</a:t>
            </a:r>
          </a:p>
        </p:txBody>
      </p:sp>
      <p:sp>
        <p:nvSpPr>
          <p:cNvPr id="6" name="Rectangular Callout 5">
            <a:extLst>
              <a:ext uri="{FF2B5EF4-FFF2-40B4-BE49-F238E27FC236}">
                <a16:creationId xmlns:a16="http://schemas.microsoft.com/office/drawing/2014/main" id="{2633998B-056B-4D8F-B293-3415F8FB2866}"/>
              </a:ext>
            </a:extLst>
          </p:cNvPr>
          <p:cNvSpPr/>
          <p:nvPr/>
        </p:nvSpPr>
        <p:spPr>
          <a:xfrm>
            <a:off x="6844040" y="3093109"/>
            <a:ext cx="1442862" cy="436823"/>
          </a:xfrm>
          <a:prstGeom prst="wedgeRectCallout">
            <a:avLst>
              <a:gd name="adj1" fmla="val 66633"/>
              <a:gd name="adj2" fmla="val 609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Select and display the desired model</a:t>
            </a:r>
          </a:p>
        </p:txBody>
      </p:sp>
      <p:sp>
        <p:nvSpPr>
          <p:cNvPr id="7" name="Rectangular Callout 5">
            <a:extLst>
              <a:ext uri="{FF2B5EF4-FFF2-40B4-BE49-F238E27FC236}">
                <a16:creationId xmlns:a16="http://schemas.microsoft.com/office/drawing/2014/main" id="{EA57F63F-4B71-4660-9991-7478FED60525}"/>
              </a:ext>
            </a:extLst>
          </p:cNvPr>
          <p:cNvSpPr/>
          <p:nvPr/>
        </p:nvSpPr>
        <p:spPr>
          <a:xfrm>
            <a:off x="2797515" y="4027117"/>
            <a:ext cx="1774485" cy="389885"/>
          </a:xfrm>
          <a:prstGeom prst="wedgeRectCallout">
            <a:avLst>
              <a:gd name="adj1" fmla="val 39706"/>
              <a:gd name="adj2" fmla="val -1363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Views are saved by user, but can be made public</a:t>
            </a:r>
          </a:p>
        </p:txBody>
      </p:sp>
      <p:sp>
        <p:nvSpPr>
          <p:cNvPr id="8" name="Rectangular Callout 5">
            <a:extLst>
              <a:ext uri="{FF2B5EF4-FFF2-40B4-BE49-F238E27FC236}">
                <a16:creationId xmlns:a16="http://schemas.microsoft.com/office/drawing/2014/main" id="{F1C432D9-1C24-4B87-8A51-14AFF417F583}"/>
              </a:ext>
            </a:extLst>
          </p:cNvPr>
          <p:cNvSpPr/>
          <p:nvPr/>
        </p:nvSpPr>
        <p:spPr>
          <a:xfrm>
            <a:off x="4471477" y="1057045"/>
            <a:ext cx="1442862" cy="513490"/>
          </a:xfrm>
          <a:prstGeom prst="wedgeRectCallout">
            <a:avLst>
              <a:gd name="adj1" fmla="val 29622"/>
              <a:gd name="adj2" fmla="val -188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Setup the view you want to save</a:t>
            </a:r>
          </a:p>
        </p:txBody>
      </p:sp>
    </p:spTree>
    <p:extLst>
      <p:ext uri="{BB962C8B-B14F-4D97-AF65-F5344CB8AC3E}">
        <p14:creationId xmlns:p14="http://schemas.microsoft.com/office/powerpoint/2010/main" val="143985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057B-C1F8-4B87-AACD-A80F66CE2A17}"/>
              </a:ext>
            </a:extLst>
          </p:cNvPr>
          <p:cNvSpPr>
            <a:spLocks noGrp="1"/>
          </p:cNvSpPr>
          <p:nvPr>
            <p:ph type="ctrTitle"/>
          </p:nvPr>
        </p:nvSpPr>
        <p:spPr/>
        <p:txBody>
          <a:bodyPr/>
          <a:lstStyle/>
          <a:p>
            <a:r>
              <a:rPr lang="en-US" dirty="0"/>
              <a:t>BIM Connector for Revit</a:t>
            </a:r>
          </a:p>
        </p:txBody>
      </p:sp>
    </p:spTree>
    <p:extLst>
      <p:ext uri="{BB962C8B-B14F-4D97-AF65-F5344CB8AC3E}">
        <p14:creationId xmlns:p14="http://schemas.microsoft.com/office/powerpoint/2010/main" val="301218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B1BDD-2DA0-4AE1-8640-46E5D9C172F5}"/>
              </a:ext>
            </a:extLst>
          </p:cNvPr>
          <p:cNvSpPr>
            <a:spLocks noGrp="1"/>
          </p:cNvSpPr>
          <p:nvPr>
            <p:ph type="ctrTitle"/>
          </p:nvPr>
        </p:nvSpPr>
        <p:spPr>
          <a:xfrm>
            <a:off x="263070" y="258808"/>
            <a:ext cx="5245100" cy="514916"/>
          </a:xfrm>
        </p:spPr>
        <p:txBody>
          <a:bodyPr/>
          <a:lstStyle/>
          <a:p>
            <a:r>
              <a:rPr lang="en-US" dirty="0"/>
              <a:t>Revit Area and Area Plans</a:t>
            </a:r>
          </a:p>
        </p:txBody>
      </p:sp>
      <p:grpSp>
        <p:nvGrpSpPr>
          <p:cNvPr id="14" name="Group 13">
            <a:extLst>
              <a:ext uri="{FF2B5EF4-FFF2-40B4-BE49-F238E27FC236}">
                <a16:creationId xmlns:a16="http://schemas.microsoft.com/office/drawing/2014/main" id="{04CD35E8-314D-44DE-8067-DD1D1341AAB1}"/>
              </a:ext>
            </a:extLst>
          </p:cNvPr>
          <p:cNvGrpSpPr/>
          <p:nvPr/>
        </p:nvGrpSpPr>
        <p:grpSpPr>
          <a:xfrm>
            <a:off x="5762470" y="2989229"/>
            <a:ext cx="2958849" cy="1996090"/>
            <a:chOff x="5508170" y="2223570"/>
            <a:chExt cx="2958849" cy="1996090"/>
          </a:xfrm>
        </p:grpSpPr>
        <p:pic>
          <p:nvPicPr>
            <p:cNvPr id="6" name="Picture 5">
              <a:extLst>
                <a:ext uri="{FF2B5EF4-FFF2-40B4-BE49-F238E27FC236}">
                  <a16:creationId xmlns:a16="http://schemas.microsoft.com/office/drawing/2014/main" id="{653363E8-1349-44BB-8DD4-2B026613AB45}"/>
                </a:ext>
              </a:extLst>
            </p:cNvPr>
            <p:cNvPicPr/>
            <p:nvPr/>
          </p:nvPicPr>
          <p:blipFill>
            <a:blip r:embed="rId2"/>
            <a:stretch>
              <a:fillRect/>
            </a:stretch>
          </p:blipFill>
          <p:spPr>
            <a:xfrm>
              <a:off x="5556737" y="2685235"/>
              <a:ext cx="2910282" cy="1534425"/>
            </a:xfrm>
            <a:prstGeom prst="rect">
              <a:avLst/>
            </a:prstGeom>
          </p:spPr>
        </p:pic>
        <p:sp>
          <p:nvSpPr>
            <p:cNvPr id="7" name="Rectangle 6">
              <a:extLst>
                <a:ext uri="{FF2B5EF4-FFF2-40B4-BE49-F238E27FC236}">
                  <a16:creationId xmlns:a16="http://schemas.microsoft.com/office/drawing/2014/main" id="{AAF0BB39-B90A-4404-BCBD-D4C1BDC7A5BF}"/>
                </a:ext>
              </a:extLst>
            </p:cNvPr>
            <p:cNvSpPr/>
            <p:nvPr/>
          </p:nvSpPr>
          <p:spPr>
            <a:xfrm>
              <a:off x="5508170" y="2223570"/>
              <a:ext cx="2958849" cy="461665"/>
            </a:xfrm>
            <a:prstGeom prst="rect">
              <a:avLst/>
            </a:prstGeom>
          </p:spPr>
          <p:txBody>
            <a:bodyPr wrap="square">
              <a:spAutoFit/>
            </a:bodyPr>
            <a:lstStyle/>
            <a:p>
              <a:r>
                <a:rPr lang="en-US" sz="1200" dirty="0">
                  <a:ea typeface="Times New Roman" panose="02020603050405020304" pitchFamily="18" charset="0"/>
                </a:rPr>
                <a:t>4) Areas are arbitrary: area and room boundaries cross area boundaries</a:t>
              </a:r>
              <a:endParaRPr lang="en-US" sz="1200" dirty="0"/>
            </a:p>
          </p:txBody>
        </p:sp>
      </p:grpSp>
      <p:grpSp>
        <p:nvGrpSpPr>
          <p:cNvPr id="11" name="Group 10">
            <a:extLst>
              <a:ext uri="{FF2B5EF4-FFF2-40B4-BE49-F238E27FC236}">
                <a16:creationId xmlns:a16="http://schemas.microsoft.com/office/drawing/2014/main" id="{95540F8A-C715-48CB-8C5E-1CBE4F2A67F3}"/>
              </a:ext>
            </a:extLst>
          </p:cNvPr>
          <p:cNvGrpSpPr/>
          <p:nvPr/>
        </p:nvGrpSpPr>
        <p:grpSpPr>
          <a:xfrm>
            <a:off x="4993702" y="1005342"/>
            <a:ext cx="2104746" cy="1911753"/>
            <a:chOff x="5556737" y="268800"/>
            <a:chExt cx="2104746" cy="1911753"/>
          </a:xfrm>
        </p:grpSpPr>
        <p:pic>
          <p:nvPicPr>
            <p:cNvPr id="5" name="Picture 4">
              <a:extLst>
                <a:ext uri="{FF2B5EF4-FFF2-40B4-BE49-F238E27FC236}">
                  <a16:creationId xmlns:a16="http://schemas.microsoft.com/office/drawing/2014/main" id="{A7ADE928-E8DC-477A-8093-09346D26B722}"/>
                </a:ext>
              </a:extLst>
            </p:cNvPr>
            <p:cNvPicPr/>
            <p:nvPr/>
          </p:nvPicPr>
          <p:blipFill>
            <a:blip r:embed="rId3"/>
            <a:stretch>
              <a:fillRect/>
            </a:stretch>
          </p:blipFill>
          <p:spPr>
            <a:xfrm>
              <a:off x="5556737" y="738904"/>
              <a:ext cx="1968361" cy="1441649"/>
            </a:xfrm>
            <a:prstGeom prst="rect">
              <a:avLst/>
            </a:prstGeom>
          </p:spPr>
        </p:pic>
        <p:sp>
          <p:nvSpPr>
            <p:cNvPr id="8" name="Rectangle 7">
              <a:extLst>
                <a:ext uri="{FF2B5EF4-FFF2-40B4-BE49-F238E27FC236}">
                  <a16:creationId xmlns:a16="http://schemas.microsoft.com/office/drawing/2014/main" id="{6EA0F555-7FE3-44CF-B845-561124A9AB7E}"/>
                </a:ext>
              </a:extLst>
            </p:cNvPr>
            <p:cNvSpPr/>
            <p:nvPr/>
          </p:nvSpPr>
          <p:spPr>
            <a:xfrm>
              <a:off x="5556737" y="268800"/>
              <a:ext cx="2104746" cy="461665"/>
            </a:xfrm>
            <a:prstGeom prst="rect">
              <a:avLst/>
            </a:prstGeom>
          </p:spPr>
          <p:txBody>
            <a:bodyPr wrap="square">
              <a:spAutoFit/>
            </a:bodyPr>
            <a:lstStyle/>
            <a:p>
              <a:r>
                <a:rPr lang="en-US" sz="1200" dirty="0">
                  <a:ea typeface="Times New Roman" panose="02020603050405020304" pitchFamily="18" charset="0"/>
                </a:rPr>
                <a:t>3) An area is encompassing exactly n rooms</a:t>
              </a:r>
              <a:endParaRPr lang="en-US" sz="1200" dirty="0"/>
            </a:p>
          </p:txBody>
        </p:sp>
      </p:grpSp>
      <p:grpSp>
        <p:nvGrpSpPr>
          <p:cNvPr id="12" name="Group 11">
            <a:extLst>
              <a:ext uri="{FF2B5EF4-FFF2-40B4-BE49-F238E27FC236}">
                <a16:creationId xmlns:a16="http://schemas.microsoft.com/office/drawing/2014/main" id="{81DA3241-8230-4CB8-92D4-0017A1424398}"/>
              </a:ext>
            </a:extLst>
          </p:cNvPr>
          <p:cNvGrpSpPr/>
          <p:nvPr/>
        </p:nvGrpSpPr>
        <p:grpSpPr>
          <a:xfrm>
            <a:off x="2536435" y="1009945"/>
            <a:ext cx="2331605" cy="2071265"/>
            <a:chOff x="2672862" y="1272417"/>
            <a:chExt cx="2331605" cy="2071265"/>
          </a:xfrm>
        </p:grpSpPr>
        <p:pic>
          <p:nvPicPr>
            <p:cNvPr id="4" name="Picture 3">
              <a:extLst>
                <a:ext uri="{FF2B5EF4-FFF2-40B4-BE49-F238E27FC236}">
                  <a16:creationId xmlns:a16="http://schemas.microsoft.com/office/drawing/2014/main" id="{291FCBB8-E4C7-4625-8368-C4182A297FEC}"/>
                </a:ext>
              </a:extLst>
            </p:cNvPr>
            <p:cNvPicPr/>
            <p:nvPr/>
          </p:nvPicPr>
          <p:blipFill>
            <a:blip r:embed="rId4"/>
            <a:stretch>
              <a:fillRect/>
            </a:stretch>
          </p:blipFill>
          <p:spPr>
            <a:xfrm>
              <a:off x="2672862" y="1710669"/>
              <a:ext cx="2283038" cy="1633013"/>
            </a:xfrm>
            <a:prstGeom prst="rect">
              <a:avLst/>
            </a:prstGeom>
          </p:spPr>
        </p:pic>
        <p:sp>
          <p:nvSpPr>
            <p:cNvPr id="9" name="Rectangle 8">
              <a:extLst>
                <a:ext uri="{FF2B5EF4-FFF2-40B4-BE49-F238E27FC236}">
                  <a16:creationId xmlns:a16="http://schemas.microsoft.com/office/drawing/2014/main" id="{83C96458-5470-4BA7-A5FB-C838F67C17DF}"/>
                </a:ext>
              </a:extLst>
            </p:cNvPr>
            <p:cNvSpPr/>
            <p:nvPr/>
          </p:nvSpPr>
          <p:spPr>
            <a:xfrm>
              <a:off x="2721429" y="1272417"/>
              <a:ext cx="2283038" cy="461665"/>
            </a:xfrm>
            <a:prstGeom prst="rect">
              <a:avLst/>
            </a:prstGeom>
          </p:spPr>
          <p:txBody>
            <a:bodyPr wrap="square">
              <a:spAutoFit/>
            </a:bodyPr>
            <a:lstStyle/>
            <a:p>
              <a:r>
                <a:rPr lang="en-US" sz="1200" dirty="0">
                  <a:ea typeface="Times New Roman" panose="02020603050405020304" pitchFamily="18" charset="0"/>
                </a:rPr>
                <a:t>2) A room is comprised of exactly n areas</a:t>
              </a:r>
              <a:endParaRPr lang="en-US" sz="1200" dirty="0"/>
            </a:p>
          </p:txBody>
        </p:sp>
      </p:grpSp>
      <p:grpSp>
        <p:nvGrpSpPr>
          <p:cNvPr id="13" name="Group 12">
            <a:extLst>
              <a:ext uri="{FF2B5EF4-FFF2-40B4-BE49-F238E27FC236}">
                <a16:creationId xmlns:a16="http://schemas.microsoft.com/office/drawing/2014/main" id="{B1A9AD82-CF9B-4034-9CEF-60DD82F5F70F}"/>
              </a:ext>
            </a:extLst>
          </p:cNvPr>
          <p:cNvGrpSpPr/>
          <p:nvPr/>
        </p:nvGrpSpPr>
        <p:grpSpPr>
          <a:xfrm>
            <a:off x="291599" y="1005342"/>
            <a:ext cx="2153695" cy="2075868"/>
            <a:chOff x="192732" y="1267814"/>
            <a:chExt cx="2153695" cy="2075868"/>
          </a:xfrm>
        </p:grpSpPr>
        <p:pic>
          <p:nvPicPr>
            <p:cNvPr id="3" name="Picture 2">
              <a:extLst>
                <a:ext uri="{FF2B5EF4-FFF2-40B4-BE49-F238E27FC236}">
                  <a16:creationId xmlns:a16="http://schemas.microsoft.com/office/drawing/2014/main" id="{20D1E8BF-0076-41DB-9299-C5FBE1C5B362}"/>
                </a:ext>
              </a:extLst>
            </p:cNvPr>
            <p:cNvPicPr/>
            <p:nvPr/>
          </p:nvPicPr>
          <p:blipFill>
            <a:blip r:embed="rId5"/>
            <a:stretch>
              <a:fillRect/>
            </a:stretch>
          </p:blipFill>
          <p:spPr>
            <a:xfrm>
              <a:off x="192732" y="1710669"/>
              <a:ext cx="2071181" cy="1633013"/>
            </a:xfrm>
            <a:prstGeom prst="rect">
              <a:avLst/>
            </a:prstGeom>
          </p:spPr>
        </p:pic>
        <p:sp>
          <p:nvSpPr>
            <p:cNvPr id="10" name="Rectangle 9">
              <a:extLst>
                <a:ext uri="{FF2B5EF4-FFF2-40B4-BE49-F238E27FC236}">
                  <a16:creationId xmlns:a16="http://schemas.microsoft.com/office/drawing/2014/main" id="{54870852-092A-4941-B098-21C60A2429C4}"/>
                </a:ext>
              </a:extLst>
            </p:cNvPr>
            <p:cNvSpPr/>
            <p:nvPr/>
          </p:nvSpPr>
          <p:spPr>
            <a:xfrm>
              <a:off x="192732" y="1267814"/>
              <a:ext cx="2153695" cy="461665"/>
            </a:xfrm>
            <a:prstGeom prst="rect">
              <a:avLst/>
            </a:prstGeom>
          </p:spPr>
          <p:txBody>
            <a:bodyPr wrap="square">
              <a:spAutoFit/>
            </a:bodyPr>
            <a:lstStyle/>
            <a:p>
              <a:r>
                <a:rPr lang="en-US" sz="1200" dirty="0">
                  <a:ea typeface="Times New Roman" panose="02020603050405020304" pitchFamily="18" charset="0"/>
                </a:rPr>
                <a:t>1) The area boundaries match the room boundaries</a:t>
              </a:r>
              <a:endParaRPr lang="en-US" sz="1200" dirty="0"/>
            </a:p>
          </p:txBody>
        </p:sp>
      </p:grpSp>
      <p:sp>
        <p:nvSpPr>
          <p:cNvPr id="15" name="Rectangle 14">
            <a:extLst>
              <a:ext uri="{FF2B5EF4-FFF2-40B4-BE49-F238E27FC236}">
                <a16:creationId xmlns:a16="http://schemas.microsoft.com/office/drawing/2014/main" id="{887E105B-BEFA-4A00-9EAA-7466743D3A5B}"/>
              </a:ext>
            </a:extLst>
          </p:cNvPr>
          <p:cNvSpPr/>
          <p:nvPr/>
        </p:nvSpPr>
        <p:spPr>
          <a:xfrm>
            <a:off x="270403" y="728343"/>
            <a:ext cx="4041886" cy="276999"/>
          </a:xfrm>
          <a:prstGeom prst="rect">
            <a:avLst/>
          </a:prstGeom>
        </p:spPr>
        <p:txBody>
          <a:bodyPr wrap="square">
            <a:spAutoFit/>
          </a:bodyPr>
          <a:lstStyle/>
          <a:p>
            <a:r>
              <a:rPr lang="en-US" sz="1200" dirty="0">
                <a:ea typeface="Times New Roman" panose="02020603050405020304" pitchFamily="18" charset="0"/>
              </a:rPr>
              <a:t>There are 4 cases of how an are can relate to a Room:</a:t>
            </a:r>
            <a:endParaRPr lang="en-US" sz="1200" dirty="0"/>
          </a:p>
        </p:txBody>
      </p:sp>
      <p:sp>
        <p:nvSpPr>
          <p:cNvPr id="16" name="Rectangle 15">
            <a:extLst>
              <a:ext uri="{FF2B5EF4-FFF2-40B4-BE49-F238E27FC236}">
                <a16:creationId xmlns:a16="http://schemas.microsoft.com/office/drawing/2014/main" id="{84877DFB-ACD0-4EDF-8F2F-239F914C039C}"/>
              </a:ext>
            </a:extLst>
          </p:cNvPr>
          <p:cNvSpPr/>
          <p:nvPr/>
        </p:nvSpPr>
        <p:spPr>
          <a:xfrm>
            <a:off x="291598" y="3237537"/>
            <a:ext cx="5216572" cy="1754326"/>
          </a:xfrm>
          <a:prstGeom prst="rect">
            <a:avLst/>
          </a:prstGeom>
        </p:spPr>
        <p:txBody>
          <a:bodyPr wrap="square">
            <a:spAutoFit/>
          </a:bodyPr>
          <a:lstStyle/>
          <a:p>
            <a:r>
              <a:rPr lang="en-US" sz="1200" dirty="0">
                <a:ea typeface="Times New Roman" panose="02020603050405020304" pitchFamily="18" charset="0"/>
              </a:rPr>
              <a:t>The BIM Connector supports case 1.  Two areas can be associated with a room: a gross area, and a rentable area. </a:t>
            </a:r>
            <a:r>
              <a:rPr lang="en-US" sz="1200" dirty="0"/>
              <a:t>For each area type, the area measurement provided by the area replaces the area measurement from the room.</a:t>
            </a:r>
          </a:p>
          <a:p>
            <a:endParaRPr lang="en-US" sz="1200" dirty="0"/>
          </a:p>
          <a:p>
            <a:r>
              <a:rPr lang="en-US" sz="1200" dirty="0"/>
              <a:t>For Floors, the total area for the gross are plan, if one exists is used for the Floor’s gross area, and if a rentable are plan exists and has been selected in the “Map Areas to Rooms” tool, the total area for the rentable area plan is used for the Floor’s gross measured area.</a:t>
            </a:r>
          </a:p>
        </p:txBody>
      </p:sp>
    </p:spTree>
    <p:extLst>
      <p:ext uri="{BB962C8B-B14F-4D97-AF65-F5344CB8AC3E}">
        <p14:creationId xmlns:p14="http://schemas.microsoft.com/office/powerpoint/2010/main" val="112000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3A19-B9CF-476F-B97D-1046A6A3CFAE}"/>
              </a:ext>
            </a:extLst>
          </p:cNvPr>
          <p:cNvSpPr>
            <a:spLocks noGrp="1"/>
          </p:cNvSpPr>
          <p:nvPr>
            <p:ph type="ctrTitle"/>
          </p:nvPr>
        </p:nvSpPr>
        <p:spPr/>
        <p:txBody>
          <a:bodyPr/>
          <a:lstStyle/>
          <a:p>
            <a:r>
              <a:rPr lang="en-US" dirty="0"/>
              <a:t>Best Practices</a:t>
            </a:r>
          </a:p>
        </p:txBody>
      </p:sp>
      <p:sp>
        <p:nvSpPr>
          <p:cNvPr id="4" name="Text Placeholder 3">
            <a:extLst>
              <a:ext uri="{FF2B5EF4-FFF2-40B4-BE49-F238E27FC236}">
                <a16:creationId xmlns:a16="http://schemas.microsoft.com/office/drawing/2014/main" id="{5727F3CE-EEB3-4E8C-A275-6441324E0431}"/>
              </a:ext>
            </a:extLst>
          </p:cNvPr>
          <p:cNvSpPr>
            <a:spLocks noGrp="1"/>
          </p:cNvSpPr>
          <p:nvPr>
            <p:ph type="body" sz="quarter" idx="11"/>
          </p:nvPr>
        </p:nvSpPr>
        <p:spPr>
          <a:xfrm>
            <a:off x="172969" y="911682"/>
            <a:ext cx="8601530" cy="3085101"/>
          </a:xfrm>
        </p:spPr>
        <p:txBody>
          <a:bodyPr/>
          <a:lstStyle/>
          <a:p>
            <a:pPr lvl="0"/>
            <a:r>
              <a:rPr lang="en-US" sz="1100" dirty="0"/>
              <a:t>Integrate all Rooms you plan to integrate for all model files before you link spaces to rooms or directly integrate Revit Spaces with TRIRIGA.</a:t>
            </a:r>
          </a:p>
          <a:p>
            <a:pPr lvl="0"/>
            <a:r>
              <a:rPr lang="en-US" sz="1100" dirty="0"/>
              <a:t>For federated models, the IBM.ModelName value should be unique for each file in the set, and ideally be descriptive of the role the file is playing in the model.  For the primary file, IBM.ModelName and IBM.BuildingName can be the same.</a:t>
            </a:r>
          </a:p>
          <a:p>
            <a:pPr lvl="0"/>
            <a:r>
              <a:rPr lang="en-US" sz="1100" dirty="0"/>
              <a:t>A gross area plan should be created for any level that will be integrated with Revit.  Allow Revit to outline the exterior walls.  If you subdivide the area plan into additional areas, insure that the entire level is filled with areas.</a:t>
            </a:r>
          </a:p>
          <a:p>
            <a:pPr lvl="0"/>
            <a:r>
              <a:rPr lang="en-US" sz="1100" dirty="0"/>
              <a:t>If area names are the same as room names, the auto-match can be used to link rooms to areas.  If you expect to detach and re-integrate the model with any frequency, this will save work.</a:t>
            </a:r>
          </a:p>
          <a:p>
            <a:pPr lvl="0"/>
            <a:r>
              <a:rPr lang="en-US" sz="1100" dirty="0"/>
              <a:t>If space names are the same as room names, the auto-match can be used to link rooms to spaces.  If you expect to detach and re-integrate the model with any frequency, this will save work</a:t>
            </a:r>
            <a:r>
              <a:rPr lang="en-US" dirty="0"/>
              <a:t>.</a:t>
            </a:r>
          </a:p>
        </p:txBody>
      </p:sp>
    </p:spTree>
    <p:extLst>
      <p:ext uri="{BB962C8B-B14F-4D97-AF65-F5344CB8AC3E}">
        <p14:creationId xmlns:p14="http://schemas.microsoft.com/office/powerpoint/2010/main" val="373910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a:extLst>
              <a:ext uri="{FF2B5EF4-FFF2-40B4-BE49-F238E27FC236}">
                <a16:creationId xmlns:a16="http://schemas.microsoft.com/office/drawing/2014/main" id="{54B16651-FB6F-4850-BB1A-23E6B990DE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 y="504798"/>
            <a:ext cx="2910241" cy="4381711"/>
          </a:xfrm>
          <a:prstGeom prst="rect">
            <a:avLst/>
          </a:prstGeom>
          <a:ln w="19050">
            <a:solidFill>
              <a:schemeClr val="bg1"/>
            </a:solidFill>
          </a:ln>
        </p:spPr>
      </p:pic>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Forge Integration Workflow </a:t>
            </a:r>
          </a:p>
        </p:txBody>
      </p:sp>
      <p:sp>
        <p:nvSpPr>
          <p:cNvPr id="23" name="Flowchart: Document 22">
            <a:extLst>
              <a:ext uri="{FF2B5EF4-FFF2-40B4-BE49-F238E27FC236}">
                <a16:creationId xmlns:a16="http://schemas.microsoft.com/office/drawing/2014/main" id="{B1F39755-3627-45CA-8B70-5EFC03F5A063}"/>
              </a:ext>
            </a:extLst>
          </p:cNvPr>
          <p:cNvSpPr/>
          <p:nvPr/>
        </p:nvSpPr>
        <p:spPr>
          <a:xfrm>
            <a:off x="6969589" y="1207701"/>
            <a:ext cx="1572258"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Define Forge Viewer storage</a:t>
            </a:r>
          </a:p>
        </p:txBody>
      </p:sp>
      <p:sp>
        <p:nvSpPr>
          <p:cNvPr id="24" name="Flowchart: Document 23">
            <a:extLst>
              <a:ext uri="{FF2B5EF4-FFF2-40B4-BE49-F238E27FC236}">
                <a16:creationId xmlns:a16="http://schemas.microsoft.com/office/drawing/2014/main" id="{6781C7B7-7B95-43D3-BDDF-DAE522F64B5B}"/>
              </a:ext>
            </a:extLst>
          </p:cNvPr>
          <p:cNvSpPr/>
          <p:nvPr/>
        </p:nvSpPr>
        <p:spPr>
          <a:xfrm>
            <a:off x="6969588" y="2201779"/>
            <a:ext cx="1572258"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Upload model file(s)</a:t>
            </a:r>
          </a:p>
        </p:txBody>
      </p:sp>
      <p:sp>
        <p:nvSpPr>
          <p:cNvPr id="26" name="Flowchart: Document 25">
            <a:extLst>
              <a:ext uri="{FF2B5EF4-FFF2-40B4-BE49-F238E27FC236}">
                <a16:creationId xmlns:a16="http://schemas.microsoft.com/office/drawing/2014/main" id="{13D97E60-3E6A-4A09-84B9-D5298D2157B9}"/>
              </a:ext>
            </a:extLst>
          </p:cNvPr>
          <p:cNvSpPr/>
          <p:nvPr/>
        </p:nvSpPr>
        <p:spPr>
          <a:xfrm>
            <a:off x="7015790" y="3114327"/>
            <a:ext cx="1572258"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Request model translation</a:t>
            </a:r>
          </a:p>
        </p:txBody>
      </p:sp>
      <p:sp>
        <p:nvSpPr>
          <p:cNvPr id="27" name="Flowchart: Document 26">
            <a:extLst>
              <a:ext uri="{FF2B5EF4-FFF2-40B4-BE49-F238E27FC236}">
                <a16:creationId xmlns:a16="http://schemas.microsoft.com/office/drawing/2014/main" id="{177255F1-52CF-4A58-98B9-D9F3EC0EB4EA}"/>
              </a:ext>
            </a:extLst>
          </p:cNvPr>
          <p:cNvSpPr/>
          <p:nvPr/>
        </p:nvSpPr>
        <p:spPr>
          <a:xfrm>
            <a:off x="7015787" y="3964454"/>
            <a:ext cx="1572258" cy="72040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Associate translated model with Building</a:t>
            </a:r>
          </a:p>
        </p:txBody>
      </p:sp>
      <p:cxnSp>
        <p:nvCxnSpPr>
          <p:cNvPr id="28" name="Elbow Connector 58">
            <a:extLst>
              <a:ext uri="{FF2B5EF4-FFF2-40B4-BE49-F238E27FC236}">
                <a16:creationId xmlns:a16="http://schemas.microsoft.com/office/drawing/2014/main" id="{E80C2D7C-BE46-4B72-A216-B581380E688E}"/>
              </a:ext>
            </a:extLst>
          </p:cNvPr>
          <p:cNvCxnSpPr>
            <a:cxnSpLocks/>
            <a:stCxn id="23" idx="2"/>
            <a:endCxn id="24" idx="0"/>
          </p:cNvCxnSpPr>
          <p:nvPr/>
        </p:nvCxnSpPr>
        <p:spPr>
          <a:xfrm rot="5400000">
            <a:off x="7550318" y="1996378"/>
            <a:ext cx="410801"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62">
            <a:extLst>
              <a:ext uri="{FF2B5EF4-FFF2-40B4-BE49-F238E27FC236}">
                <a16:creationId xmlns:a16="http://schemas.microsoft.com/office/drawing/2014/main" id="{BDEC582A-9ADA-4FA6-80E0-63417789F77E}"/>
              </a:ext>
            </a:extLst>
          </p:cNvPr>
          <p:cNvCxnSpPr>
            <a:cxnSpLocks/>
            <a:stCxn id="24" idx="2"/>
          </p:cNvCxnSpPr>
          <p:nvPr/>
        </p:nvCxnSpPr>
        <p:spPr>
          <a:xfrm rot="5400000">
            <a:off x="7538880" y="2897489"/>
            <a:ext cx="329270" cy="10440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63">
            <a:extLst>
              <a:ext uri="{FF2B5EF4-FFF2-40B4-BE49-F238E27FC236}">
                <a16:creationId xmlns:a16="http://schemas.microsoft.com/office/drawing/2014/main" id="{FBAF4EE8-4A35-45BE-95D0-1870A10BFDE8}"/>
              </a:ext>
            </a:extLst>
          </p:cNvPr>
          <p:cNvCxnSpPr>
            <a:cxnSpLocks/>
            <a:stCxn id="26" idx="2"/>
            <a:endCxn id="27" idx="0"/>
          </p:cNvCxnSpPr>
          <p:nvPr/>
        </p:nvCxnSpPr>
        <p:spPr>
          <a:xfrm rot="5400000">
            <a:off x="7668493" y="3831028"/>
            <a:ext cx="266850"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0DA4A1CB-F4EF-4065-852E-F5497568C728}"/>
              </a:ext>
            </a:extLst>
          </p:cNvPr>
          <p:cNvPicPr>
            <a:picLocks noChangeAspect="1"/>
          </p:cNvPicPr>
          <p:nvPr/>
        </p:nvPicPr>
        <p:blipFill>
          <a:blip r:embed="rId3"/>
          <a:stretch>
            <a:fillRect/>
          </a:stretch>
        </p:blipFill>
        <p:spPr>
          <a:xfrm>
            <a:off x="8429225" y="3004109"/>
            <a:ext cx="306653" cy="306653"/>
          </a:xfrm>
          <a:prstGeom prst="rect">
            <a:avLst/>
          </a:prstGeom>
        </p:spPr>
      </p:pic>
      <p:pic>
        <p:nvPicPr>
          <p:cNvPr id="39" name="Picture 38">
            <a:extLst>
              <a:ext uri="{FF2B5EF4-FFF2-40B4-BE49-F238E27FC236}">
                <a16:creationId xmlns:a16="http://schemas.microsoft.com/office/drawing/2014/main" id="{9675133B-730E-454C-978C-2E13F308A6D0}"/>
              </a:ext>
            </a:extLst>
          </p:cNvPr>
          <p:cNvPicPr>
            <a:picLocks noChangeAspect="1"/>
          </p:cNvPicPr>
          <p:nvPr/>
        </p:nvPicPr>
        <p:blipFill>
          <a:blip r:embed="rId3"/>
          <a:stretch>
            <a:fillRect/>
          </a:stretch>
        </p:blipFill>
        <p:spPr>
          <a:xfrm>
            <a:off x="8397378" y="2060322"/>
            <a:ext cx="306653" cy="306653"/>
          </a:xfrm>
          <a:prstGeom prst="rect">
            <a:avLst/>
          </a:prstGeom>
        </p:spPr>
      </p:pic>
      <p:pic>
        <p:nvPicPr>
          <p:cNvPr id="40" name="Picture 39">
            <a:extLst>
              <a:ext uri="{FF2B5EF4-FFF2-40B4-BE49-F238E27FC236}">
                <a16:creationId xmlns:a16="http://schemas.microsoft.com/office/drawing/2014/main" id="{BDC4F223-2723-4421-BDAD-ADD40389FC4E}"/>
              </a:ext>
            </a:extLst>
          </p:cNvPr>
          <p:cNvPicPr>
            <a:picLocks noChangeAspect="1"/>
          </p:cNvPicPr>
          <p:nvPr/>
        </p:nvPicPr>
        <p:blipFill>
          <a:blip r:embed="rId3"/>
          <a:stretch>
            <a:fillRect/>
          </a:stretch>
        </p:blipFill>
        <p:spPr>
          <a:xfrm>
            <a:off x="8347657" y="1056439"/>
            <a:ext cx="306653" cy="306653"/>
          </a:xfrm>
          <a:prstGeom prst="rect">
            <a:avLst/>
          </a:prstGeom>
        </p:spPr>
      </p:pic>
      <p:pic>
        <p:nvPicPr>
          <p:cNvPr id="42" name="Picture 41">
            <a:extLst>
              <a:ext uri="{FF2B5EF4-FFF2-40B4-BE49-F238E27FC236}">
                <a16:creationId xmlns:a16="http://schemas.microsoft.com/office/drawing/2014/main" id="{E9DB1702-89E9-4EB0-A06E-0A3186AFF7B9}"/>
              </a:ext>
            </a:extLst>
          </p:cNvPr>
          <p:cNvPicPr>
            <a:picLocks noChangeAspect="1"/>
          </p:cNvPicPr>
          <p:nvPr/>
        </p:nvPicPr>
        <p:blipFill>
          <a:blip r:embed="rId4"/>
          <a:stretch>
            <a:fillRect/>
          </a:stretch>
        </p:blipFill>
        <p:spPr>
          <a:xfrm>
            <a:off x="6899447" y="3851109"/>
            <a:ext cx="304800" cy="304800"/>
          </a:xfrm>
          <a:prstGeom prst="rect">
            <a:avLst/>
          </a:prstGeom>
        </p:spPr>
      </p:pic>
      <p:pic>
        <p:nvPicPr>
          <p:cNvPr id="43" name="Picture 42">
            <a:extLst>
              <a:ext uri="{FF2B5EF4-FFF2-40B4-BE49-F238E27FC236}">
                <a16:creationId xmlns:a16="http://schemas.microsoft.com/office/drawing/2014/main" id="{2E8BA5C9-A893-46B0-B7F4-F7D45FA14EB7}"/>
              </a:ext>
            </a:extLst>
          </p:cNvPr>
          <p:cNvPicPr>
            <a:picLocks noChangeAspect="1"/>
          </p:cNvPicPr>
          <p:nvPr/>
        </p:nvPicPr>
        <p:blipFill>
          <a:blip r:embed="rId4"/>
          <a:stretch>
            <a:fillRect/>
          </a:stretch>
        </p:blipFill>
        <p:spPr>
          <a:xfrm>
            <a:off x="6875196" y="2116643"/>
            <a:ext cx="304800" cy="304800"/>
          </a:xfrm>
          <a:prstGeom prst="rect">
            <a:avLst/>
          </a:prstGeom>
        </p:spPr>
      </p:pic>
      <p:pic>
        <p:nvPicPr>
          <p:cNvPr id="44" name="Picture 43">
            <a:extLst>
              <a:ext uri="{FF2B5EF4-FFF2-40B4-BE49-F238E27FC236}">
                <a16:creationId xmlns:a16="http://schemas.microsoft.com/office/drawing/2014/main" id="{67C41339-7FC8-46FC-8776-DBAA42F3272E}"/>
              </a:ext>
            </a:extLst>
          </p:cNvPr>
          <p:cNvPicPr>
            <a:picLocks noChangeAspect="1"/>
          </p:cNvPicPr>
          <p:nvPr/>
        </p:nvPicPr>
        <p:blipFill>
          <a:blip r:embed="rId4"/>
          <a:stretch>
            <a:fillRect/>
          </a:stretch>
        </p:blipFill>
        <p:spPr>
          <a:xfrm>
            <a:off x="6875196" y="3027402"/>
            <a:ext cx="304800" cy="304800"/>
          </a:xfrm>
          <a:prstGeom prst="rect">
            <a:avLst/>
          </a:prstGeom>
        </p:spPr>
      </p:pic>
      <p:pic>
        <p:nvPicPr>
          <p:cNvPr id="45" name="Picture 44">
            <a:extLst>
              <a:ext uri="{FF2B5EF4-FFF2-40B4-BE49-F238E27FC236}">
                <a16:creationId xmlns:a16="http://schemas.microsoft.com/office/drawing/2014/main" id="{3B65B72F-0420-43B1-8C10-6F3C2125E852}"/>
              </a:ext>
            </a:extLst>
          </p:cNvPr>
          <p:cNvPicPr>
            <a:picLocks noChangeAspect="1"/>
          </p:cNvPicPr>
          <p:nvPr/>
        </p:nvPicPr>
        <p:blipFill>
          <a:blip r:embed="rId4"/>
          <a:stretch>
            <a:fillRect/>
          </a:stretch>
        </p:blipFill>
        <p:spPr>
          <a:xfrm>
            <a:off x="6875196" y="1130042"/>
            <a:ext cx="304800" cy="304800"/>
          </a:xfrm>
          <a:prstGeom prst="rect">
            <a:avLst/>
          </a:prstGeom>
        </p:spPr>
      </p:pic>
      <p:sp>
        <p:nvSpPr>
          <p:cNvPr id="48" name="Flowchart: Document 47">
            <a:extLst>
              <a:ext uri="{FF2B5EF4-FFF2-40B4-BE49-F238E27FC236}">
                <a16:creationId xmlns:a16="http://schemas.microsoft.com/office/drawing/2014/main" id="{4A7385B0-D67A-49D9-9D6C-60D40983E0CD}"/>
              </a:ext>
            </a:extLst>
          </p:cNvPr>
          <p:cNvSpPr/>
          <p:nvPr/>
        </p:nvSpPr>
        <p:spPr>
          <a:xfrm>
            <a:off x="4860085" y="3970557"/>
            <a:ext cx="1572258" cy="706476"/>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Upload Revit Model to TRIRIGA</a:t>
            </a:r>
          </a:p>
        </p:txBody>
      </p:sp>
      <p:cxnSp>
        <p:nvCxnSpPr>
          <p:cNvPr id="49" name="Elbow Connector 63">
            <a:extLst>
              <a:ext uri="{FF2B5EF4-FFF2-40B4-BE49-F238E27FC236}">
                <a16:creationId xmlns:a16="http://schemas.microsoft.com/office/drawing/2014/main" id="{C7B65301-C33F-4C9D-BB17-052C38945593}"/>
              </a:ext>
            </a:extLst>
          </p:cNvPr>
          <p:cNvCxnSpPr>
            <a:cxnSpLocks/>
            <a:stCxn id="61" idx="3"/>
            <a:endCxn id="24" idx="1"/>
          </p:cNvCxnSpPr>
          <p:nvPr/>
        </p:nvCxnSpPr>
        <p:spPr>
          <a:xfrm flipV="1">
            <a:off x="6432341" y="2514063"/>
            <a:ext cx="537247"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2C0BEDFE-DB27-4A0B-BEAF-8F8AA3F3174A}"/>
              </a:ext>
            </a:extLst>
          </p:cNvPr>
          <p:cNvPicPr>
            <a:picLocks noChangeAspect="1"/>
          </p:cNvPicPr>
          <p:nvPr/>
        </p:nvPicPr>
        <p:blipFill>
          <a:blip r:embed="rId4"/>
          <a:stretch>
            <a:fillRect/>
          </a:stretch>
        </p:blipFill>
        <p:spPr>
          <a:xfrm>
            <a:off x="6159558" y="3851109"/>
            <a:ext cx="304800" cy="304800"/>
          </a:xfrm>
          <a:prstGeom prst="rect">
            <a:avLst/>
          </a:prstGeom>
        </p:spPr>
      </p:pic>
      <p:pic>
        <p:nvPicPr>
          <p:cNvPr id="57" name="Picture 56">
            <a:extLst>
              <a:ext uri="{FF2B5EF4-FFF2-40B4-BE49-F238E27FC236}">
                <a16:creationId xmlns:a16="http://schemas.microsoft.com/office/drawing/2014/main" id="{7153548E-2F71-4917-AA71-E3934EEE315D}"/>
              </a:ext>
            </a:extLst>
          </p:cNvPr>
          <p:cNvPicPr>
            <a:picLocks noChangeAspect="1"/>
          </p:cNvPicPr>
          <p:nvPr/>
        </p:nvPicPr>
        <p:blipFill>
          <a:blip r:embed="rId5"/>
          <a:stretch>
            <a:fillRect/>
          </a:stretch>
        </p:blipFill>
        <p:spPr>
          <a:xfrm>
            <a:off x="4860085" y="3831029"/>
            <a:ext cx="248991" cy="247105"/>
          </a:xfrm>
          <a:prstGeom prst="rect">
            <a:avLst/>
          </a:prstGeom>
        </p:spPr>
      </p:pic>
      <p:sp>
        <p:nvSpPr>
          <p:cNvPr id="61" name="Flowchart: Document 60">
            <a:extLst>
              <a:ext uri="{FF2B5EF4-FFF2-40B4-BE49-F238E27FC236}">
                <a16:creationId xmlns:a16="http://schemas.microsoft.com/office/drawing/2014/main" id="{33C8BA13-36AD-403B-80E8-02B94DBDEBF4}"/>
              </a:ext>
            </a:extLst>
          </p:cNvPr>
          <p:cNvSpPr/>
          <p:nvPr/>
        </p:nvSpPr>
        <p:spPr>
          <a:xfrm>
            <a:off x="4860084" y="2201780"/>
            <a:ext cx="157225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Define and edit default view</a:t>
            </a:r>
          </a:p>
        </p:txBody>
      </p:sp>
      <p:pic>
        <p:nvPicPr>
          <p:cNvPr id="59" name="Picture 58">
            <a:extLst>
              <a:ext uri="{FF2B5EF4-FFF2-40B4-BE49-F238E27FC236}">
                <a16:creationId xmlns:a16="http://schemas.microsoft.com/office/drawing/2014/main" id="{6C145CB6-EDBA-4BEE-A8D3-A6D1040CDEE2}"/>
              </a:ext>
            </a:extLst>
          </p:cNvPr>
          <p:cNvPicPr>
            <a:picLocks noChangeAspect="1"/>
          </p:cNvPicPr>
          <p:nvPr/>
        </p:nvPicPr>
        <p:blipFill>
          <a:blip r:embed="rId6"/>
          <a:stretch>
            <a:fillRect/>
          </a:stretch>
        </p:blipFill>
        <p:spPr>
          <a:xfrm>
            <a:off x="4723745" y="2078335"/>
            <a:ext cx="246888" cy="246888"/>
          </a:xfrm>
          <a:prstGeom prst="rect">
            <a:avLst/>
          </a:prstGeom>
        </p:spPr>
      </p:pic>
      <p:cxnSp>
        <p:nvCxnSpPr>
          <p:cNvPr id="62" name="Elbow Connector 63">
            <a:extLst>
              <a:ext uri="{FF2B5EF4-FFF2-40B4-BE49-F238E27FC236}">
                <a16:creationId xmlns:a16="http://schemas.microsoft.com/office/drawing/2014/main" id="{48E6F3AB-9B86-4AEC-AE17-9BC35994023D}"/>
              </a:ext>
            </a:extLst>
          </p:cNvPr>
          <p:cNvCxnSpPr>
            <a:cxnSpLocks/>
            <a:stCxn id="48" idx="3"/>
            <a:endCxn id="27" idx="1"/>
          </p:cNvCxnSpPr>
          <p:nvPr/>
        </p:nvCxnSpPr>
        <p:spPr>
          <a:xfrm>
            <a:off x="6432343" y="4323795"/>
            <a:ext cx="583444" cy="8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Flowchart: Document 69">
            <a:extLst>
              <a:ext uri="{FF2B5EF4-FFF2-40B4-BE49-F238E27FC236}">
                <a16:creationId xmlns:a16="http://schemas.microsoft.com/office/drawing/2014/main" id="{C527803F-E29C-4B6E-A1E1-ECF229E465F4}"/>
              </a:ext>
            </a:extLst>
          </p:cNvPr>
          <p:cNvSpPr/>
          <p:nvPr/>
        </p:nvSpPr>
        <p:spPr>
          <a:xfrm>
            <a:off x="2626165" y="2201779"/>
            <a:ext cx="1496190" cy="62731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Export Revit model in NavisWorks format</a:t>
            </a:r>
          </a:p>
        </p:txBody>
      </p:sp>
      <p:cxnSp>
        <p:nvCxnSpPr>
          <p:cNvPr id="71" name="Elbow Connector 63">
            <a:extLst>
              <a:ext uri="{FF2B5EF4-FFF2-40B4-BE49-F238E27FC236}">
                <a16:creationId xmlns:a16="http://schemas.microsoft.com/office/drawing/2014/main" id="{BF38AAE6-171F-4B78-BA52-BCF2C7F54F08}"/>
              </a:ext>
            </a:extLst>
          </p:cNvPr>
          <p:cNvCxnSpPr>
            <a:cxnSpLocks/>
            <a:stCxn id="70" idx="3"/>
            <a:endCxn id="61" idx="1"/>
          </p:cNvCxnSpPr>
          <p:nvPr/>
        </p:nvCxnSpPr>
        <p:spPr>
          <a:xfrm flipV="1">
            <a:off x="4122355" y="2514064"/>
            <a:ext cx="737729" cy="137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Picture 76">
            <a:extLst>
              <a:ext uri="{FF2B5EF4-FFF2-40B4-BE49-F238E27FC236}">
                <a16:creationId xmlns:a16="http://schemas.microsoft.com/office/drawing/2014/main" id="{25371522-4D7B-47EF-B683-3D518BAEA9AD}"/>
              </a:ext>
            </a:extLst>
          </p:cNvPr>
          <p:cNvPicPr>
            <a:picLocks noChangeAspect="1"/>
          </p:cNvPicPr>
          <p:nvPr/>
        </p:nvPicPr>
        <p:blipFill>
          <a:blip r:embed="rId6"/>
          <a:stretch>
            <a:fillRect/>
          </a:stretch>
        </p:blipFill>
        <p:spPr>
          <a:xfrm>
            <a:off x="2492008" y="2071714"/>
            <a:ext cx="246888" cy="246888"/>
          </a:xfrm>
          <a:prstGeom prst="rect">
            <a:avLst/>
          </a:prstGeom>
        </p:spPr>
      </p:pic>
      <p:pic>
        <p:nvPicPr>
          <p:cNvPr id="78" name="Picture 77">
            <a:extLst>
              <a:ext uri="{FF2B5EF4-FFF2-40B4-BE49-F238E27FC236}">
                <a16:creationId xmlns:a16="http://schemas.microsoft.com/office/drawing/2014/main" id="{AECC36B4-7AA6-4D12-B982-03D4ADDDA558}"/>
              </a:ext>
            </a:extLst>
          </p:cNvPr>
          <p:cNvPicPr>
            <a:picLocks noChangeAspect="1"/>
          </p:cNvPicPr>
          <p:nvPr/>
        </p:nvPicPr>
        <p:blipFill>
          <a:blip r:embed="rId5"/>
          <a:stretch>
            <a:fillRect/>
          </a:stretch>
        </p:blipFill>
        <p:spPr>
          <a:xfrm>
            <a:off x="4049563" y="2071714"/>
            <a:ext cx="248991" cy="247105"/>
          </a:xfrm>
          <a:prstGeom prst="rect">
            <a:avLst/>
          </a:prstGeom>
        </p:spPr>
      </p:pic>
      <p:sp>
        <p:nvSpPr>
          <p:cNvPr id="79" name="Flowchart: Document 78">
            <a:extLst>
              <a:ext uri="{FF2B5EF4-FFF2-40B4-BE49-F238E27FC236}">
                <a16:creationId xmlns:a16="http://schemas.microsoft.com/office/drawing/2014/main" id="{2D06D97E-F6E9-4DBB-BF93-EBDE81C07357}"/>
              </a:ext>
            </a:extLst>
          </p:cNvPr>
          <p:cNvSpPr/>
          <p:nvPr/>
        </p:nvSpPr>
        <p:spPr>
          <a:xfrm>
            <a:off x="6961167" y="234517"/>
            <a:ext cx="1572259" cy="72110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Configure TRIRIGA for access to Forge Management tool </a:t>
            </a:r>
          </a:p>
        </p:txBody>
      </p:sp>
      <p:pic>
        <p:nvPicPr>
          <p:cNvPr id="90" name="Picture 89">
            <a:extLst>
              <a:ext uri="{FF2B5EF4-FFF2-40B4-BE49-F238E27FC236}">
                <a16:creationId xmlns:a16="http://schemas.microsoft.com/office/drawing/2014/main" id="{1596FEAA-1F5E-4C67-A1BB-DB0974F5D990}"/>
              </a:ext>
            </a:extLst>
          </p:cNvPr>
          <p:cNvPicPr>
            <a:picLocks noChangeAspect="1"/>
          </p:cNvPicPr>
          <p:nvPr/>
        </p:nvPicPr>
        <p:blipFill>
          <a:blip r:embed="rId4"/>
          <a:stretch>
            <a:fillRect/>
          </a:stretch>
        </p:blipFill>
        <p:spPr>
          <a:xfrm>
            <a:off x="6889411" y="136245"/>
            <a:ext cx="304800" cy="304800"/>
          </a:xfrm>
          <a:prstGeom prst="rect">
            <a:avLst/>
          </a:prstGeom>
        </p:spPr>
      </p:pic>
      <p:cxnSp>
        <p:nvCxnSpPr>
          <p:cNvPr id="91" name="Elbow Connector 58">
            <a:extLst>
              <a:ext uri="{FF2B5EF4-FFF2-40B4-BE49-F238E27FC236}">
                <a16:creationId xmlns:a16="http://schemas.microsoft.com/office/drawing/2014/main" id="{6E8CEE79-27D9-47DF-A95A-848D56692A61}"/>
              </a:ext>
            </a:extLst>
          </p:cNvPr>
          <p:cNvCxnSpPr>
            <a:cxnSpLocks/>
            <a:stCxn id="79" idx="2"/>
            <a:endCxn id="23" idx="0"/>
          </p:cNvCxnSpPr>
          <p:nvPr/>
        </p:nvCxnSpPr>
        <p:spPr>
          <a:xfrm rot="16200000" flipH="1">
            <a:off x="7601629" y="1053611"/>
            <a:ext cx="299757" cy="84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01" name="Flowchart: Document 100">
            <a:extLst>
              <a:ext uri="{FF2B5EF4-FFF2-40B4-BE49-F238E27FC236}">
                <a16:creationId xmlns:a16="http://schemas.microsoft.com/office/drawing/2014/main" id="{BFAD8DBB-BB3D-4810-A77F-901F848590EA}"/>
              </a:ext>
            </a:extLst>
          </p:cNvPr>
          <p:cNvSpPr/>
          <p:nvPr/>
        </p:nvSpPr>
        <p:spPr>
          <a:xfrm>
            <a:off x="4860085" y="1208165"/>
            <a:ext cx="1572258"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Enter Forge app credentials in TRIRIGA</a:t>
            </a:r>
          </a:p>
        </p:txBody>
      </p:sp>
      <p:cxnSp>
        <p:nvCxnSpPr>
          <p:cNvPr id="105" name="Elbow Connector 63">
            <a:extLst>
              <a:ext uri="{FF2B5EF4-FFF2-40B4-BE49-F238E27FC236}">
                <a16:creationId xmlns:a16="http://schemas.microsoft.com/office/drawing/2014/main" id="{F49269D7-F340-4317-8FE4-C8C846901BA3}"/>
              </a:ext>
            </a:extLst>
          </p:cNvPr>
          <p:cNvCxnSpPr>
            <a:cxnSpLocks/>
            <a:stCxn id="101" idx="3"/>
            <a:endCxn id="23" idx="1"/>
          </p:cNvCxnSpPr>
          <p:nvPr/>
        </p:nvCxnSpPr>
        <p:spPr>
          <a:xfrm flipV="1">
            <a:off x="6432343" y="1519985"/>
            <a:ext cx="537246" cy="4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9" name="Picture 108">
            <a:extLst>
              <a:ext uri="{FF2B5EF4-FFF2-40B4-BE49-F238E27FC236}">
                <a16:creationId xmlns:a16="http://schemas.microsoft.com/office/drawing/2014/main" id="{91F3A968-3EB5-46D7-ABA8-F32E2C8A4934}"/>
              </a:ext>
            </a:extLst>
          </p:cNvPr>
          <p:cNvPicPr>
            <a:picLocks noChangeAspect="1"/>
          </p:cNvPicPr>
          <p:nvPr/>
        </p:nvPicPr>
        <p:blipFill>
          <a:blip r:embed="rId4"/>
          <a:stretch>
            <a:fillRect/>
          </a:stretch>
        </p:blipFill>
        <p:spPr>
          <a:xfrm>
            <a:off x="4747622" y="1116814"/>
            <a:ext cx="304800" cy="304800"/>
          </a:xfrm>
          <a:prstGeom prst="rect">
            <a:avLst/>
          </a:prstGeom>
        </p:spPr>
      </p:pic>
      <p:sp>
        <p:nvSpPr>
          <p:cNvPr id="125" name="Flowchart: Document 124">
            <a:extLst>
              <a:ext uri="{FF2B5EF4-FFF2-40B4-BE49-F238E27FC236}">
                <a16:creationId xmlns:a16="http://schemas.microsoft.com/office/drawing/2014/main" id="{F97F1DC7-76DD-4EFA-A2D6-7E45C9A6A524}"/>
              </a:ext>
            </a:extLst>
          </p:cNvPr>
          <p:cNvSpPr/>
          <p:nvPr/>
        </p:nvSpPr>
        <p:spPr>
          <a:xfrm>
            <a:off x="2636672" y="1206328"/>
            <a:ext cx="1496190" cy="627313"/>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Register with Forge and create an application</a:t>
            </a:r>
          </a:p>
        </p:txBody>
      </p:sp>
      <p:cxnSp>
        <p:nvCxnSpPr>
          <p:cNvPr id="126" name="Elbow Connector 63">
            <a:extLst>
              <a:ext uri="{FF2B5EF4-FFF2-40B4-BE49-F238E27FC236}">
                <a16:creationId xmlns:a16="http://schemas.microsoft.com/office/drawing/2014/main" id="{2E3D6A9A-1C1E-4559-B31F-3A0617DD55FB}"/>
              </a:ext>
            </a:extLst>
          </p:cNvPr>
          <p:cNvCxnSpPr>
            <a:cxnSpLocks/>
            <a:stCxn id="125" idx="3"/>
            <a:endCxn id="101" idx="1"/>
          </p:cNvCxnSpPr>
          <p:nvPr/>
        </p:nvCxnSpPr>
        <p:spPr>
          <a:xfrm>
            <a:off x="4132862" y="1519985"/>
            <a:ext cx="727223" cy="46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9" name="Picture 128">
            <a:extLst>
              <a:ext uri="{FF2B5EF4-FFF2-40B4-BE49-F238E27FC236}">
                <a16:creationId xmlns:a16="http://schemas.microsoft.com/office/drawing/2014/main" id="{CBF96C73-8F1D-4745-9BC9-B080BB62C925}"/>
              </a:ext>
            </a:extLst>
          </p:cNvPr>
          <p:cNvPicPr>
            <a:picLocks noChangeAspect="1"/>
          </p:cNvPicPr>
          <p:nvPr/>
        </p:nvPicPr>
        <p:blipFill>
          <a:blip r:embed="rId3"/>
          <a:stretch>
            <a:fillRect/>
          </a:stretch>
        </p:blipFill>
        <p:spPr>
          <a:xfrm>
            <a:off x="8549778" y="2212722"/>
            <a:ext cx="306653" cy="306653"/>
          </a:xfrm>
          <a:prstGeom prst="rect">
            <a:avLst/>
          </a:prstGeom>
        </p:spPr>
      </p:pic>
    </p:spTree>
    <p:extLst>
      <p:ext uri="{BB962C8B-B14F-4D97-AF65-F5344CB8AC3E}">
        <p14:creationId xmlns:p14="http://schemas.microsoft.com/office/powerpoint/2010/main" val="88355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Autodesk Forge Portal</a:t>
            </a:r>
          </a:p>
        </p:txBody>
      </p:sp>
      <p:pic>
        <p:nvPicPr>
          <p:cNvPr id="2" name="Picture 1">
            <a:extLst>
              <a:ext uri="{FF2B5EF4-FFF2-40B4-BE49-F238E27FC236}">
                <a16:creationId xmlns:a16="http://schemas.microsoft.com/office/drawing/2014/main" id="{98B8FF9D-1CB5-4195-B189-FB991E25595B}"/>
              </a:ext>
            </a:extLst>
          </p:cNvPr>
          <p:cNvPicPr>
            <a:picLocks noChangeAspect="1"/>
          </p:cNvPicPr>
          <p:nvPr/>
        </p:nvPicPr>
        <p:blipFill>
          <a:blip r:embed="rId2"/>
          <a:stretch>
            <a:fillRect/>
          </a:stretch>
        </p:blipFill>
        <p:spPr>
          <a:xfrm>
            <a:off x="154867" y="1056502"/>
            <a:ext cx="5578668" cy="2131366"/>
          </a:xfrm>
          <a:prstGeom prst="rect">
            <a:avLst/>
          </a:prstGeom>
        </p:spPr>
      </p:pic>
      <p:sp>
        <p:nvSpPr>
          <p:cNvPr id="4" name="TextBox 3">
            <a:extLst>
              <a:ext uri="{FF2B5EF4-FFF2-40B4-BE49-F238E27FC236}">
                <a16:creationId xmlns:a16="http://schemas.microsoft.com/office/drawing/2014/main" id="{D9256735-CD21-4CC2-AFEB-CDC572422023}"/>
              </a:ext>
            </a:extLst>
          </p:cNvPr>
          <p:cNvSpPr txBox="1"/>
          <p:nvPr/>
        </p:nvSpPr>
        <p:spPr>
          <a:xfrm>
            <a:off x="240957" y="631107"/>
            <a:ext cx="3719384" cy="307777"/>
          </a:xfrm>
          <a:prstGeom prst="rect">
            <a:avLst/>
          </a:prstGeom>
          <a:noFill/>
        </p:spPr>
        <p:txBody>
          <a:bodyPr wrap="square" rtlCol="0">
            <a:spAutoFit/>
          </a:bodyPr>
          <a:lstStyle/>
          <a:p>
            <a:r>
              <a:rPr lang="en-US" sz="1400" dirty="0">
                <a:solidFill>
                  <a:schemeClr val="accent2"/>
                </a:solidFill>
                <a:latin typeface="Arial" panose="020B0604020202020204" pitchFamily="34" charset="0"/>
                <a:cs typeface="Arial" panose="020B0604020202020204" pitchFamily="34" charset="0"/>
                <a:hlinkClick r:id="rId3"/>
              </a:rPr>
              <a:t>https://developer.autodesk.com/myapps</a:t>
            </a:r>
            <a:r>
              <a:rPr lang="en-US" sz="1400" dirty="0">
                <a:solidFill>
                  <a:schemeClr val="accent2"/>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5A3429D1-DFB3-4E4A-810A-E14A74C05E97}"/>
              </a:ext>
            </a:extLst>
          </p:cNvPr>
          <p:cNvSpPr txBox="1"/>
          <p:nvPr/>
        </p:nvSpPr>
        <p:spPr>
          <a:xfrm>
            <a:off x="5201103" y="2324944"/>
            <a:ext cx="3862430" cy="1754326"/>
          </a:xfrm>
          <a:prstGeom prst="rect">
            <a:avLst/>
          </a:prstGeom>
          <a:noFill/>
        </p:spPr>
        <p:txBody>
          <a:bodyPr wrap="square" rtlCol="0">
            <a:spAutoFit/>
          </a:bodyPr>
          <a:lstStyle/>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Use of the Forge viewer require a subscription to the Autodesk Forge Service. (90 day free trial available)</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After registering, select “Create App” to create a Forge application and get a client ID and secret</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TRIRIGA requires its own Forge application, not access to BIM360.  It may be shared with other application such as Maximo which accept a Client ID and Secret.</a:t>
            </a:r>
          </a:p>
        </p:txBody>
      </p:sp>
    </p:spTree>
    <p:extLst>
      <p:ext uri="{BB962C8B-B14F-4D97-AF65-F5344CB8AC3E}">
        <p14:creationId xmlns:p14="http://schemas.microsoft.com/office/powerpoint/2010/main" val="338804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8BEB59-ED78-4920-9487-37BE0CC0153E}"/>
              </a:ext>
            </a:extLst>
          </p:cNvPr>
          <p:cNvPicPr>
            <a:picLocks noChangeAspect="1"/>
          </p:cNvPicPr>
          <p:nvPr/>
        </p:nvPicPr>
        <p:blipFill>
          <a:blip r:embed="rId2"/>
          <a:stretch>
            <a:fillRect/>
          </a:stretch>
        </p:blipFill>
        <p:spPr>
          <a:xfrm>
            <a:off x="-1" y="414338"/>
            <a:ext cx="4276376" cy="3581202"/>
          </a:xfrm>
          <a:prstGeom prst="rect">
            <a:avLst/>
          </a:prstGeom>
        </p:spPr>
      </p:pic>
      <p:pic>
        <p:nvPicPr>
          <p:cNvPr id="6" name="Picture 5">
            <a:extLst>
              <a:ext uri="{FF2B5EF4-FFF2-40B4-BE49-F238E27FC236}">
                <a16:creationId xmlns:a16="http://schemas.microsoft.com/office/drawing/2014/main" id="{8367E00D-FCBB-4935-AC32-DD94620A9298}"/>
              </a:ext>
            </a:extLst>
          </p:cNvPr>
          <p:cNvPicPr>
            <a:picLocks noChangeAspect="1"/>
          </p:cNvPicPr>
          <p:nvPr/>
        </p:nvPicPr>
        <p:blipFill>
          <a:blip r:embed="rId3"/>
          <a:stretch>
            <a:fillRect/>
          </a:stretch>
        </p:blipFill>
        <p:spPr>
          <a:xfrm>
            <a:off x="0" y="3995540"/>
            <a:ext cx="4276376" cy="979483"/>
          </a:xfrm>
          <a:prstGeom prst="rect">
            <a:avLst/>
          </a:prstGeom>
        </p:spPr>
      </p:pic>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Create an Autodesk Forge Application</a:t>
            </a:r>
          </a:p>
        </p:txBody>
      </p:sp>
      <p:sp>
        <p:nvSpPr>
          <p:cNvPr id="7" name="Rectangular Callout 5">
            <a:extLst>
              <a:ext uri="{FF2B5EF4-FFF2-40B4-BE49-F238E27FC236}">
                <a16:creationId xmlns:a16="http://schemas.microsoft.com/office/drawing/2014/main" id="{6F7D697F-3410-4713-9C8B-29CEE548F589}"/>
              </a:ext>
            </a:extLst>
          </p:cNvPr>
          <p:cNvSpPr/>
          <p:nvPr/>
        </p:nvSpPr>
        <p:spPr>
          <a:xfrm>
            <a:off x="1468523" y="3634359"/>
            <a:ext cx="1830633" cy="421691"/>
          </a:xfrm>
          <a:prstGeom prst="wedgeRectCallout">
            <a:avLst>
              <a:gd name="adj1" fmla="val -79984"/>
              <a:gd name="adj2" fmla="val 117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Not used enter anything in valid URL format</a:t>
            </a:r>
          </a:p>
        </p:txBody>
      </p:sp>
      <p:sp>
        <p:nvSpPr>
          <p:cNvPr id="8" name="Rectangular Callout 5">
            <a:extLst>
              <a:ext uri="{FF2B5EF4-FFF2-40B4-BE49-F238E27FC236}">
                <a16:creationId xmlns:a16="http://schemas.microsoft.com/office/drawing/2014/main" id="{5CC128CC-5562-4D97-9A39-906F3E042A16}"/>
              </a:ext>
            </a:extLst>
          </p:cNvPr>
          <p:cNvSpPr/>
          <p:nvPr/>
        </p:nvSpPr>
        <p:spPr>
          <a:xfrm>
            <a:off x="1302106" y="1089965"/>
            <a:ext cx="1235048" cy="208331"/>
          </a:xfrm>
          <a:prstGeom prst="wedgeRectCallout">
            <a:avLst>
              <a:gd name="adj1" fmla="val -41358"/>
              <a:gd name="adj2" fmla="val 2189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Optional</a:t>
            </a:r>
          </a:p>
        </p:txBody>
      </p:sp>
    </p:spTree>
    <p:extLst>
      <p:ext uri="{BB962C8B-B14F-4D97-AF65-F5344CB8AC3E}">
        <p14:creationId xmlns:p14="http://schemas.microsoft.com/office/powerpoint/2010/main" val="72274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52059D-CB2A-4590-A86C-5066490197C9}"/>
              </a:ext>
            </a:extLst>
          </p:cNvPr>
          <p:cNvPicPr>
            <a:picLocks noChangeAspect="1"/>
          </p:cNvPicPr>
          <p:nvPr/>
        </p:nvPicPr>
        <p:blipFill>
          <a:blip r:embed="rId2"/>
          <a:stretch>
            <a:fillRect/>
          </a:stretch>
        </p:blipFill>
        <p:spPr>
          <a:xfrm>
            <a:off x="-1" y="422750"/>
            <a:ext cx="5193789" cy="4550845"/>
          </a:xfrm>
          <a:prstGeom prst="rect">
            <a:avLst/>
          </a:prstGeom>
        </p:spPr>
      </p:pic>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Create an Autodesk Forge Application</a:t>
            </a:r>
          </a:p>
        </p:txBody>
      </p:sp>
      <p:sp>
        <p:nvSpPr>
          <p:cNvPr id="8" name="Rectangular Callout 5">
            <a:extLst>
              <a:ext uri="{FF2B5EF4-FFF2-40B4-BE49-F238E27FC236}">
                <a16:creationId xmlns:a16="http://schemas.microsoft.com/office/drawing/2014/main" id="{C82B55DD-94B4-42AA-95E8-B1083878BBBD}"/>
              </a:ext>
            </a:extLst>
          </p:cNvPr>
          <p:cNvSpPr/>
          <p:nvPr/>
        </p:nvSpPr>
        <p:spPr>
          <a:xfrm>
            <a:off x="2845610" y="3131820"/>
            <a:ext cx="1830633" cy="421691"/>
          </a:xfrm>
          <a:prstGeom prst="wedgeRectCallout">
            <a:avLst>
              <a:gd name="adj1" fmla="val -64400"/>
              <a:gd name="adj2" fmla="val 585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bg1"/>
              </a:solidFill>
            </a:endParaRPr>
          </a:p>
        </p:txBody>
      </p:sp>
      <p:sp>
        <p:nvSpPr>
          <p:cNvPr id="7" name="Rectangular Callout 5">
            <a:extLst>
              <a:ext uri="{FF2B5EF4-FFF2-40B4-BE49-F238E27FC236}">
                <a16:creationId xmlns:a16="http://schemas.microsoft.com/office/drawing/2014/main" id="{37E71C62-947B-4118-9537-32AF60FD58CB}"/>
              </a:ext>
            </a:extLst>
          </p:cNvPr>
          <p:cNvSpPr/>
          <p:nvPr/>
        </p:nvSpPr>
        <p:spPr>
          <a:xfrm>
            <a:off x="2845610" y="3129610"/>
            <a:ext cx="1830633" cy="421691"/>
          </a:xfrm>
          <a:prstGeom prst="wedgeRectCallout">
            <a:avLst>
              <a:gd name="adj1" fmla="val -79984"/>
              <a:gd name="adj2" fmla="val 1175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These values are provide to TRIRIGA</a:t>
            </a:r>
          </a:p>
        </p:txBody>
      </p:sp>
    </p:spTree>
    <p:extLst>
      <p:ext uri="{BB962C8B-B14F-4D97-AF65-F5344CB8AC3E}">
        <p14:creationId xmlns:p14="http://schemas.microsoft.com/office/powerpoint/2010/main" val="96720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0" y="0"/>
            <a:ext cx="5245100" cy="513490"/>
          </a:xfrm>
        </p:spPr>
        <p:txBody>
          <a:bodyPr/>
          <a:lstStyle/>
          <a:p>
            <a:r>
              <a:rPr lang="en-US" dirty="0"/>
              <a:t>Forge Service Security</a:t>
            </a:r>
          </a:p>
        </p:txBody>
      </p:sp>
      <p:pic>
        <p:nvPicPr>
          <p:cNvPr id="4" name="Picture 3">
            <a:extLst>
              <a:ext uri="{FF2B5EF4-FFF2-40B4-BE49-F238E27FC236}">
                <a16:creationId xmlns:a16="http://schemas.microsoft.com/office/drawing/2014/main" id="{BA45AA04-EB3A-4939-8205-5076F5F901CF}"/>
              </a:ext>
            </a:extLst>
          </p:cNvPr>
          <p:cNvPicPr>
            <a:picLocks noChangeAspect="1"/>
          </p:cNvPicPr>
          <p:nvPr/>
        </p:nvPicPr>
        <p:blipFill>
          <a:blip r:embed="rId2"/>
          <a:stretch>
            <a:fillRect/>
          </a:stretch>
        </p:blipFill>
        <p:spPr>
          <a:xfrm>
            <a:off x="0" y="513490"/>
            <a:ext cx="5574275" cy="3985228"/>
          </a:xfrm>
          <a:prstGeom prst="rect">
            <a:avLst/>
          </a:prstGeom>
        </p:spPr>
      </p:pic>
      <p:sp>
        <p:nvSpPr>
          <p:cNvPr id="5" name="TextBox 4">
            <a:extLst>
              <a:ext uri="{FF2B5EF4-FFF2-40B4-BE49-F238E27FC236}">
                <a16:creationId xmlns:a16="http://schemas.microsoft.com/office/drawing/2014/main" id="{B9FC11A0-9ECE-45BF-A038-CD8C1B50AADF}"/>
              </a:ext>
            </a:extLst>
          </p:cNvPr>
          <p:cNvSpPr txBox="1"/>
          <p:nvPr/>
        </p:nvSpPr>
        <p:spPr>
          <a:xfrm>
            <a:off x="5574274" y="657078"/>
            <a:ext cx="3481943" cy="3231654"/>
          </a:xfrm>
          <a:prstGeom prst="rect">
            <a:avLst/>
          </a:prstGeom>
          <a:noFill/>
        </p:spPr>
        <p:txBody>
          <a:bodyPr wrap="square" rtlCol="0">
            <a:spAutoFit/>
          </a:bodyPr>
          <a:lstStyle/>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The security group TRIRIGA BIM User is pre-configured for full access to Forge tool</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Access to individual Forge functions is controlled by the mode; “Autodesk Forge Service”. The permissions map directly to the Forge </a:t>
            </a:r>
            <a:r>
              <a:rPr lang="en-US" sz="1200" dirty="0" err="1">
                <a:solidFill>
                  <a:schemeClr val="tx2"/>
                </a:solidFill>
                <a:latin typeface="Arial" panose="020B0604020202020204" pitchFamily="34" charset="0"/>
                <a:cs typeface="Arial" panose="020B0604020202020204" pitchFamily="34" charset="0"/>
              </a:rPr>
              <a:t>Oauth</a:t>
            </a:r>
            <a:r>
              <a:rPr lang="en-US" sz="1200" dirty="0">
                <a:solidFill>
                  <a:schemeClr val="tx2"/>
                </a:solidFill>
                <a:latin typeface="Arial" panose="020B0604020202020204" pitchFamily="34" charset="0"/>
                <a:cs typeface="Arial" panose="020B0604020202020204" pitchFamily="34" charset="0"/>
              </a:rPr>
              <a:t> scopes defined here: </a:t>
            </a:r>
            <a:r>
              <a:rPr lang="en-US" sz="1200" dirty="0">
                <a:solidFill>
                  <a:schemeClr val="tx2"/>
                </a:solidFill>
                <a:latin typeface="Arial" panose="020B0604020202020204" pitchFamily="34" charset="0"/>
                <a:cs typeface="Arial" panose="020B0604020202020204" pitchFamily="34" charset="0"/>
                <a:hlinkClick r:id="rId3"/>
              </a:rPr>
              <a:t>https://developer.autodesk.com/en/docs/oauth/v2/overview/scopes/</a:t>
            </a:r>
            <a:r>
              <a:rPr lang="en-US" sz="1200" dirty="0">
                <a:solidFill>
                  <a:schemeClr val="tx2"/>
                </a:solidFill>
                <a:latin typeface="Arial" panose="020B0604020202020204" pitchFamily="34" charset="0"/>
                <a:cs typeface="Arial" panose="020B0604020202020204" pitchFamily="34" charset="0"/>
              </a:rPr>
              <a:t> </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Viewer::scope::read controls access to the viewer and model thumb nail.  All user of the viewer must have this access</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Security can be applied to the </a:t>
            </a:r>
            <a:r>
              <a:rPr lang="en-US" sz="1200" dirty="0" err="1">
                <a:solidFill>
                  <a:schemeClr val="tx2"/>
                </a:solidFill>
                <a:latin typeface="Arial" panose="020B0604020202020204" pitchFamily="34" charset="0"/>
                <a:cs typeface="Arial" panose="020B0604020202020204" pitchFamily="34" charset="0"/>
              </a:rPr>
              <a:t>triBIMModelLink</a:t>
            </a:r>
            <a:r>
              <a:rPr lang="en-US" sz="1200" dirty="0">
                <a:solidFill>
                  <a:schemeClr val="tx2"/>
                </a:solidFill>
                <a:latin typeface="Arial" panose="020B0604020202020204" pitchFamily="34" charset="0"/>
                <a:cs typeface="Arial" panose="020B0604020202020204" pitchFamily="34" charset="0"/>
              </a:rPr>
              <a:t> business object to control display of the model thumb nail and launch of the viewer. However, it only restricts display of the links to launch a model, not direct access to the model.</a:t>
            </a:r>
          </a:p>
        </p:txBody>
      </p:sp>
    </p:spTree>
    <p:extLst>
      <p:ext uri="{BB962C8B-B14F-4D97-AF65-F5344CB8AC3E}">
        <p14:creationId xmlns:p14="http://schemas.microsoft.com/office/powerpoint/2010/main" val="47376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NavisWorks Export from Revit</a:t>
            </a:r>
          </a:p>
        </p:txBody>
      </p:sp>
      <p:pic>
        <p:nvPicPr>
          <p:cNvPr id="8" name="Picture 7">
            <a:extLst>
              <a:ext uri="{FF2B5EF4-FFF2-40B4-BE49-F238E27FC236}">
                <a16:creationId xmlns:a16="http://schemas.microsoft.com/office/drawing/2014/main" id="{DB34CA49-D70A-469F-B4C3-673139B44FE3}"/>
              </a:ext>
            </a:extLst>
          </p:cNvPr>
          <p:cNvPicPr>
            <a:picLocks noChangeAspect="1"/>
          </p:cNvPicPr>
          <p:nvPr/>
        </p:nvPicPr>
        <p:blipFill>
          <a:blip r:embed="rId2"/>
          <a:stretch>
            <a:fillRect/>
          </a:stretch>
        </p:blipFill>
        <p:spPr>
          <a:xfrm>
            <a:off x="39285" y="513490"/>
            <a:ext cx="3925203" cy="1032006"/>
          </a:xfrm>
          <a:prstGeom prst="rect">
            <a:avLst/>
          </a:prstGeom>
        </p:spPr>
      </p:pic>
      <p:pic>
        <p:nvPicPr>
          <p:cNvPr id="9" name="Picture 8">
            <a:extLst>
              <a:ext uri="{FF2B5EF4-FFF2-40B4-BE49-F238E27FC236}">
                <a16:creationId xmlns:a16="http://schemas.microsoft.com/office/drawing/2014/main" id="{2A634490-ACF5-4637-B094-31DF93EE63EB}"/>
              </a:ext>
            </a:extLst>
          </p:cNvPr>
          <p:cNvPicPr>
            <a:picLocks noChangeAspect="1"/>
          </p:cNvPicPr>
          <p:nvPr/>
        </p:nvPicPr>
        <p:blipFill>
          <a:blip r:embed="rId3"/>
          <a:stretch>
            <a:fillRect/>
          </a:stretch>
        </p:blipFill>
        <p:spPr>
          <a:xfrm>
            <a:off x="-1" y="1578905"/>
            <a:ext cx="3964489" cy="3378892"/>
          </a:xfrm>
          <a:prstGeom prst="rect">
            <a:avLst/>
          </a:prstGeom>
        </p:spPr>
      </p:pic>
      <p:pic>
        <p:nvPicPr>
          <p:cNvPr id="10" name="Picture 9">
            <a:extLst>
              <a:ext uri="{FF2B5EF4-FFF2-40B4-BE49-F238E27FC236}">
                <a16:creationId xmlns:a16="http://schemas.microsoft.com/office/drawing/2014/main" id="{B8B84F6B-672B-40D9-99B5-3A6A708BEC40}"/>
              </a:ext>
            </a:extLst>
          </p:cNvPr>
          <p:cNvPicPr>
            <a:picLocks noChangeAspect="1"/>
          </p:cNvPicPr>
          <p:nvPr/>
        </p:nvPicPr>
        <p:blipFill>
          <a:blip r:embed="rId4"/>
          <a:stretch>
            <a:fillRect/>
          </a:stretch>
        </p:blipFill>
        <p:spPr>
          <a:xfrm>
            <a:off x="6025018" y="1"/>
            <a:ext cx="3024757" cy="2475286"/>
          </a:xfrm>
          <a:prstGeom prst="rect">
            <a:avLst/>
          </a:prstGeom>
        </p:spPr>
      </p:pic>
      <p:sp>
        <p:nvSpPr>
          <p:cNvPr id="11" name="Rectangular Callout 5">
            <a:extLst>
              <a:ext uri="{FF2B5EF4-FFF2-40B4-BE49-F238E27FC236}">
                <a16:creationId xmlns:a16="http://schemas.microsoft.com/office/drawing/2014/main" id="{FD0C5891-304C-44D5-BF5F-5F7CA268537A}"/>
              </a:ext>
            </a:extLst>
          </p:cNvPr>
          <p:cNvSpPr/>
          <p:nvPr/>
        </p:nvSpPr>
        <p:spPr>
          <a:xfrm>
            <a:off x="6611412" y="1557923"/>
            <a:ext cx="1691643" cy="283835"/>
          </a:xfrm>
          <a:prstGeom prst="wedgeRectCallout">
            <a:avLst>
              <a:gd name="adj1" fmla="val -36028"/>
              <a:gd name="adj2" fmla="val 1556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Display Export Settings</a:t>
            </a:r>
          </a:p>
        </p:txBody>
      </p:sp>
      <p:sp>
        <p:nvSpPr>
          <p:cNvPr id="12" name="Rectangular Callout 5">
            <a:extLst>
              <a:ext uri="{FF2B5EF4-FFF2-40B4-BE49-F238E27FC236}">
                <a16:creationId xmlns:a16="http://schemas.microsoft.com/office/drawing/2014/main" id="{891CECB6-A46C-4B3A-8C12-178EB7D0E27F}"/>
              </a:ext>
            </a:extLst>
          </p:cNvPr>
          <p:cNvSpPr/>
          <p:nvPr/>
        </p:nvSpPr>
        <p:spPr>
          <a:xfrm>
            <a:off x="2134782" y="2281461"/>
            <a:ext cx="1616763" cy="411635"/>
          </a:xfrm>
          <a:prstGeom prst="wedgeRectCallout">
            <a:avLst>
              <a:gd name="adj1" fmla="val -51070"/>
              <a:gd name="adj2" fmla="val -7351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13" name="Rectangular Callout 5">
            <a:extLst>
              <a:ext uri="{FF2B5EF4-FFF2-40B4-BE49-F238E27FC236}">
                <a16:creationId xmlns:a16="http://schemas.microsoft.com/office/drawing/2014/main" id="{93A2D5E4-FDF1-4879-B050-494B220C8F84}"/>
              </a:ext>
            </a:extLst>
          </p:cNvPr>
          <p:cNvSpPr/>
          <p:nvPr/>
        </p:nvSpPr>
        <p:spPr>
          <a:xfrm>
            <a:off x="2134783" y="2296867"/>
            <a:ext cx="1616762" cy="396229"/>
          </a:xfrm>
          <a:prstGeom prst="wedgeRectCallout">
            <a:avLst>
              <a:gd name="adj1" fmla="val -63144"/>
              <a:gd name="adj2" fmla="val -452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Select which properties to convert</a:t>
            </a:r>
          </a:p>
        </p:txBody>
      </p:sp>
      <p:sp>
        <p:nvSpPr>
          <p:cNvPr id="14" name="Rectangular Callout 5">
            <a:extLst>
              <a:ext uri="{FF2B5EF4-FFF2-40B4-BE49-F238E27FC236}">
                <a16:creationId xmlns:a16="http://schemas.microsoft.com/office/drawing/2014/main" id="{B0CBD31A-8B96-4563-973C-F5ECF9746BA3}"/>
              </a:ext>
            </a:extLst>
          </p:cNvPr>
          <p:cNvSpPr/>
          <p:nvPr/>
        </p:nvSpPr>
        <p:spPr>
          <a:xfrm>
            <a:off x="2238641" y="3425353"/>
            <a:ext cx="1373197" cy="209011"/>
          </a:xfrm>
          <a:prstGeom prst="wedgeRectCallout">
            <a:avLst>
              <a:gd name="adj1" fmla="val -76674"/>
              <a:gd name="adj2" fmla="val 122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Include rooms</a:t>
            </a:r>
          </a:p>
        </p:txBody>
      </p:sp>
      <p:sp>
        <p:nvSpPr>
          <p:cNvPr id="16" name="Rectangular Callout 5">
            <a:extLst>
              <a:ext uri="{FF2B5EF4-FFF2-40B4-BE49-F238E27FC236}">
                <a16:creationId xmlns:a16="http://schemas.microsoft.com/office/drawing/2014/main" id="{5A1AE57D-5AA8-4FBC-8FEB-3C3FD2C2BCBA}"/>
              </a:ext>
            </a:extLst>
          </p:cNvPr>
          <p:cNvSpPr/>
          <p:nvPr/>
        </p:nvSpPr>
        <p:spPr>
          <a:xfrm>
            <a:off x="1512147" y="1237660"/>
            <a:ext cx="1543060" cy="320263"/>
          </a:xfrm>
          <a:prstGeom prst="wedgeRectCallout">
            <a:avLst>
              <a:gd name="adj1" fmla="val -80809"/>
              <a:gd name="adj2" fmla="val -306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NavisWorks Exporter</a:t>
            </a:r>
          </a:p>
        </p:txBody>
      </p:sp>
      <p:sp>
        <p:nvSpPr>
          <p:cNvPr id="18" name="TextBox 17">
            <a:extLst>
              <a:ext uri="{FF2B5EF4-FFF2-40B4-BE49-F238E27FC236}">
                <a16:creationId xmlns:a16="http://schemas.microsoft.com/office/drawing/2014/main" id="{674C24F0-7806-4D56-B644-124956CC0F34}"/>
              </a:ext>
            </a:extLst>
          </p:cNvPr>
          <p:cNvSpPr txBox="1"/>
          <p:nvPr/>
        </p:nvSpPr>
        <p:spPr>
          <a:xfrm>
            <a:off x="3909549" y="2442760"/>
            <a:ext cx="5140226" cy="2531462"/>
          </a:xfrm>
          <a:prstGeom prst="rect">
            <a:avLst/>
          </a:prstGeom>
          <a:noFill/>
        </p:spPr>
        <p:txBody>
          <a:bodyPr wrap="square" rtlCol="0">
            <a:spAutoFit/>
          </a:bodyPr>
          <a:lstStyle/>
          <a:p>
            <a:pPr marL="285750" indent="-285750">
              <a:buFont typeface="Wingdings" panose="05000000000000000000" pitchFamily="2" charset="2"/>
              <a:buChar char=""/>
            </a:pPr>
            <a:r>
              <a:rPr lang="en-US" sz="1100" dirty="0">
                <a:solidFill>
                  <a:schemeClr val="tx2"/>
                </a:solidFill>
                <a:latin typeface="Arial" panose="020B0604020202020204" pitchFamily="34" charset="0"/>
                <a:cs typeface="Arial" panose="020B0604020202020204" pitchFamily="34" charset="0"/>
              </a:rPr>
              <a:t>Navisworks .NWD files can be used with the Forge viewer Using Navisworks files has several possible advantages:</a:t>
            </a:r>
          </a:p>
          <a:p>
            <a:pPr marL="460375" indent="-174625">
              <a:buFont typeface="Wingdings" panose="05000000000000000000" pitchFamily="2" charset="2"/>
              <a:buChar char=""/>
            </a:pPr>
            <a:r>
              <a:rPr lang="en-US" sz="1000" dirty="0">
                <a:solidFill>
                  <a:schemeClr val="tx2"/>
                </a:solidFill>
                <a:latin typeface="Arial" panose="020B0604020202020204" pitchFamily="34" charset="0"/>
                <a:cs typeface="Arial" panose="020B0604020202020204" pitchFamily="34" charset="0"/>
              </a:rPr>
              <a:t>Navisworks has a visual representation of Room and Space object which Revit does not</a:t>
            </a:r>
          </a:p>
          <a:p>
            <a:pPr marL="460375" indent="-174625">
              <a:buFont typeface="Wingdings" panose="05000000000000000000" pitchFamily="2" charset="2"/>
              <a:buChar char=""/>
            </a:pPr>
            <a:r>
              <a:rPr lang="en-US" sz="1000" dirty="0">
                <a:solidFill>
                  <a:schemeClr val="tx2"/>
                </a:solidFill>
                <a:latin typeface="Arial" panose="020B0604020202020204" pitchFamily="34" charset="0"/>
                <a:cs typeface="Arial" panose="020B0604020202020204" pitchFamily="34" charset="0"/>
              </a:rPr>
              <a:t>It is easy to customize the visual representation of a Navisworks file, such as color coding objects by type</a:t>
            </a:r>
          </a:p>
          <a:p>
            <a:pPr marL="460375" indent="-174625">
              <a:buFont typeface="Wingdings" panose="05000000000000000000" pitchFamily="2" charset="2"/>
              <a:buChar char=""/>
            </a:pPr>
            <a:r>
              <a:rPr lang="en-US" sz="1000" dirty="0">
                <a:solidFill>
                  <a:schemeClr val="tx2"/>
                </a:solidFill>
                <a:latin typeface="Arial" panose="020B0604020202020204" pitchFamily="34" charset="0"/>
                <a:cs typeface="Arial" panose="020B0604020202020204" pitchFamily="34" charset="0"/>
              </a:rPr>
              <a:t>It may be possible to import file formats not normally usable by the Forge viewer into Navisworks and display them</a:t>
            </a:r>
          </a:p>
          <a:p>
            <a:pPr marL="285750" indent="-285750">
              <a:buFont typeface="Wingdings" panose="05000000000000000000" pitchFamily="2" charset="2"/>
              <a:buChar char=""/>
            </a:pPr>
            <a:r>
              <a:rPr lang="en-US" sz="1100" dirty="0">
                <a:solidFill>
                  <a:schemeClr val="tx2"/>
                </a:solidFill>
                <a:latin typeface="Arial" panose="020B0604020202020204" pitchFamily="34" charset="0"/>
                <a:cs typeface="Arial" panose="020B0604020202020204" pitchFamily="34" charset="0"/>
              </a:rPr>
              <a:t>Due to the lack of Rooms in translated Revit models, the TRIRIGA linkage of spaces to the model only works with NavisWorks files.</a:t>
            </a:r>
          </a:p>
          <a:p>
            <a:pPr marL="285750" indent="-285750">
              <a:buFont typeface="Wingdings" panose="05000000000000000000" pitchFamily="2" charset="2"/>
              <a:buChar char=""/>
            </a:pPr>
            <a:r>
              <a:rPr lang="en-US" sz="1100" dirty="0">
                <a:solidFill>
                  <a:schemeClr val="tx2"/>
                </a:solidFill>
                <a:latin typeface="Arial" panose="020B0604020202020204" pitchFamily="34" charset="0"/>
                <a:cs typeface="Arial" panose="020B0604020202020204" pitchFamily="34" charset="0"/>
              </a:rPr>
              <a:t>The Revit file must be converted to NavisWorks format. A Revit model can be directly opened in NavisWorks, However, the Revit Exporter produces better models</a:t>
            </a:r>
          </a:p>
          <a:p>
            <a:pPr marL="285750" indent="-285750">
              <a:buFont typeface="Wingdings" panose="05000000000000000000" pitchFamily="2" charset="2"/>
              <a:buChar char=""/>
            </a:pPr>
            <a:r>
              <a:rPr lang="en-US" sz="1100" dirty="0">
                <a:solidFill>
                  <a:schemeClr val="tx2"/>
                </a:solidFill>
                <a:latin typeface="Arial" panose="020B0604020202020204" pitchFamily="34" charset="0"/>
                <a:cs typeface="Arial" panose="020B0604020202020204" pitchFamily="34" charset="0"/>
              </a:rPr>
              <a:t>Download the exporter here:</a:t>
            </a:r>
            <a:br>
              <a:rPr lang="en-US" sz="1100" dirty="0">
                <a:solidFill>
                  <a:schemeClr val="tx2"/>
                </a:solidFill>
                <a:latin typeface="Arial" panose="020B0604020202020204" pitchFamily="34" charset="0"/>
                <a:cs typeface="Arial" panose="020B0604020202020204" pitchFamily="34" charset="0"/>
              </a:rPr>
            </a:br>
            <a:r>
              <a:rPr lang="en-US" sz="1000" dirty="0">
                <a:solidFill>
                  <a:schemeClr val="tx2"/>
                </a:solidFill>
                <a:latin typeface="Arial" panose="020B0604020202020204" pitchFamily="34" charset="0"/>
                <a:cs typeface="Arial" panose="020B0604020202020204" pitchFamily="34" charset="0"/>
                <a:hlinkClick r:id="rId5"/>
              </a:rPr>
              <a:t>https://www.autodesk.com/products/navisworks/3d-viewers</a:t>
            </a:r>
            <a:r>
              <a:rPr lang="en-US" sz="1000" dirty="0">
                <a:solidFill>
                  <a:schemeClr val="tx2"/>
                </a:solidFill>
                <a:latin typeface="Arial" panose="020B0604020202020204" pitchFamily="34" charset="0"/>
                <a:cs typeface="Arial" panose="020B0604020202020204" pitchFamily="34" charset="0"/>
              </a:rPr>
              <a:t> </a:t>
            </a:r>
            <a:endParaRPr lang="en-US" sz="11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941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Configure Default View</a:t>
            </a:r>
          </a:p>
        </p:txBody>
      </p:sp>
      <p:pic>
        <p:nvPicPr>
          <p:cNvPr id="2" name="Picture 1">
            <a:extLst>
              <a:ext uri="{FF2B5EF4-FFF2-40B4-BE49-F238E27FC236}">
                <a16:creationId xmlns:a16="http://schemas.microsoft.com/office/drawing/2014/main" id="{3A96393E-46D7-4AE7-B2D8-6B0B7B441214}"/>
              </a:ext>
            </a:extLst>
          </p:cNvPr>
          <p:cNvPicPr>
            <a:picLocks noChangeAspect="1"/>
          </p:cNvPicPr>
          <p:nvPr/>
        </p:nvPicPr>
        <p:blipFill>
          <a:blip r:embed="rId2"/>
          <a:stretch>
            <a:fillRect/>
          </a:stretch>
        </p:blipFill>
        <p:spPr>
          <a:xfrm>
            <a:off x="0" y="442380"/>
            <a:ext cx="5710136" cy="4525556"/>
          </a:xfrm>
          <a:prstGeom prst="rect">
            <a:avLst/>
          </a:prstGeom>
        </p:spPr>
      </p:pic>
      <p:sp>
        <p:nvSpPr>
          <p:cNvPr id="5" name="TextBox 4">
            <a:extLst>
              <a:ext uri="{FF2B5EF4-FFF2-40B4-BE49-F238E27FC236}">
                <a16:creationId xmlns:a16="http://schemas.microsoft.com/office/drawing/2014/main" id="{7B645453-50BB-44E4-9126-EC24956324D6}"/>
              </a:ext>
            </a:extLst>
          </p:cNvPr>
          <p:cNvSpPr txBox="1"/>
          <p:nvPr/>
        </p:nvSpPr>
        <p:spPr>
          <a:xfrm>
            <a:off x="5710136" y="442380"/>
            <a:ext cx="3346081" cy="2877711"/>
          </a:xfrm>
          <a:prstGeom prst="rect">
            <a:avLst/>
          </a:prstGeom>
          <a:noFill/>
        </p:spPr>
        <p:txBody>
          <a:bodyPr wrap="square" rtlCol="0">
            <a:spAutoFit/>
          </a:bodyPr>
          <a:lstStyle/>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The Forge translation process uses the default NavisWorks view – What is displayed when the model is first opened in NavisWorks</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Multiple models can be merged in NavisWorks to provide a single model for the Forge viewer. Ex: Architectural, MEP, Structural.</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The view can be configured however you wish including:</a:t>
            </a:r>
          </a:p>
          <a:p>
            <a:pPr marL="742950" lvl="1" indent="-285750">
              <a:buFont typeface="Wingdings" panose="05000000000000000000" pitchFamily="2" charset="2"/>
              <a:buChar char=""/>
            </a:pPr>
            <a:r>
              <a:rPr lang="en-US" sz="1050" dirty="0">
                <a:solidFill>
                  <a:schemeClr val="tx2"/>
                </a:solidFill>
                <a:latin typeface="Arial" panose="020B0604020202020204" pitchFamily="34" charset="0"/>
                <a:cs typeface="Arial" panose="020B0604020202020204" pitchFamily="34" charset="0"/>
              </a:rPr>
              <a:t>Position and orientation</a:t>
            </a:r>
          </a:p>
          <a:p>
            <a:pPr marL="742950" lvl="1" indent="-285750">
              <a:buFont typeface="Wingdings" panose="05000000000000000000" pitchFamily="2" charset="2"/>
              <a:buChar char=""/>
            </a:pPr>
            <a:r>
              <a:rPr lang="en-US" sz="1050" dirty="0">
                <a:solidFill>
                  <a:schemeClr val="tx2"/>
                </a:solidFill>
                <a:latin typeface="Arial" panose="020B0604020202020204" pitchFamily="34" charset="0"/>
                <a:cs typeface="Arial" panose="020B0604020202020204" pitchFamily="34" charset="0"/>
              </a:rPr>
              <a:t>Color coding elements</a:t>
            </a:r>
          </a:p>
          <a:p>
            <a:pPr marL="742950" lvl="1" indent="-285750">
              <a:buFont typeface="Wingdings" panose="05000000000000000000" pitchFamily="2" charset="2"/>
              <a:buChar char=""/>
            </a:pPr>
            <a:r>
              <a:rPr lang="en-US" sz="1050" dirty="0">
                <a:solidFill>
                  <a:schemeClr val="tx2"/>
                </a:solidFill>
                <a:latin typeface="Arial" panose="020B0604020202020204" pitchFamily="34" charset="0"/>
                <a:cs typeface="Arial" panose="020B0604020202020204" pitchFamily="34" charset="0"/>
              </a:rPr>
              <a:t>Hiding elements</a:t>
            </a:r>
          </a:p>
          <a:p>
            <a:pPr marL="285750" indent="-285750">
              <a:buFont typeface="Wingdings" panose="05000000000000000000" pitchFamily="2" charset="2"/>
              <a:buChar char=""/>
            </a:pPr>
            <a:r>
              <a:rPr lang="en-US" sz="1200" dirty="0">
                <a:solidFill>
                  <a:schemeClr val="tx2"/>
                </a:solidFill>
                <a:latin typeface="Arial" panose="020B0604020202020204" pitchFamily="34" charset="0"/>
                <a:cs typeface="Arial" panose="020B0604020202020204" pitchFamily="34" charset="0"/>
              </a:rPr>
              <a:t>The finished model should be saved as an .NWD or .NWC  file</a:t>
            </a:r>
          </a:p>
        </p:txBody>
      </p:sp>
    </p:spTree>
    <p:extLst>
      <p:ext uri="{BB962C8B-B14F-4D97-AF65-F5344CB8AC3E}">
        <p14:creationId xmlns:p14="http://schemas.microsoft.com/office/powerpoint/2010/main" val="2587688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DA973-AF24-4E34-9569-CA397F27DF8F}"/>
              </a:ext>
            </a:extLst>
          </p:cNvPr>
          <p:cNvSpPr>
            <a:spLocks noGrp="1"/>
          </p:cNvSpPr>
          <p:nvPr>
            <p:ph type="ctrTitle"/>
          </p:nvPr>
        </p:nvSpPr>
        <p:spPr>
          <a:xfrm>
            <a:off x="-1" y="0"/>
            <a:ext cx="6110417" cy="513490"/>
          </a:xfrm>
        </p:spPr>
        <p:txBody>
          <a:bodyPr/>
          <a:lstStyle/>
          <a:p>
            <a:r>
              <a:rPr lang="en-US" dirty="0"/>
              <a:t>Make Rooms visible</a:t>
            </a:r>
          </a:p>
        </p:txBody>
      </p:sp>
      <p:pic>
        <p:nvPicPr>
          <p:cNvPr id="5" name="Picture 4">
            <a:extLst>
              <a:ext uri="{FF2B5EF4-FFF2-40B4-BE49-F238E27FC236}">
                <a16:creationId xmlns:a16="http://schemas.microsoft.com/office/drawing/2014/main" id="{83E977CC-5F7F-4EEA-B476-3B0C5AD72837}"/>
              </a:ext>
            </a:extLst>
          </p:cNvPr>
          <p:cNvPicPr>
            <a:picLocks noChangeAspect="1"/>
          </p:cNvPicPr>
          <p:nvPr/>
        </p:nvPicPr>
        <p:blipFill>
          <a:blip r:embed="rId2"/>
          <a:stretch>
            <a:fillRect/>
          </a:stretch>
        </p:blipFill>
        <p:spPr>
          <a:xfrm>
            <a:off x="6731574" y="-17831"/>
            <a:ext cx="2392704" cy="5143500"/>
          </a:xfrm>
          <a:prstGeom prst="rect">
            <a:avLst/>
          </a:prstGeom>
        </p:spPr>
      </p:pic>
      <p:sp>
        <p:nvSpPr>
          <p:cNvPr id="6" name="TextBox 5">
            <a:extLst>
              <a:ext uri="{FF2B5EF4-FFF2-40B4-BE49-F238E27FC236}">
                <a16:creationId xmlns:a16="http://schemas.microsoft.com/office/drawing/2014/main" id="{D0609761-D42E-40BD-89A6-E6EA69D4BEDB}"/>
              </a:ext>
            </a:extLst>
          </p:cNvPr>
          <p:cNvSpPr txBox="1"/>
          <p:nvPr/>
        </p:nvSpPr>
        <p:spPr>
          <a:xfrm>
            <a:off x="0" y="401500"/>
            <a:ext cx="5106010" cy="276999"/>
          </a:xfrm>
          <a:prstGeom prst="rect">
            <a:avLst/>
          </a:prstGeom>
          <a:noFill/>
        </p:spPr>
        <p:txBody>
          <a:bodyPr wrap="square" rtlCol="0">
            <a:spAutoFit/>
          </a:bodyPr>
          <a:lstStyle/>
          <a:p>
            <a:r>
              <a:rPr lang="en-US" sz="1200" dirty="0">
                <a:solidFill>
                  <a:schemeClr val="tx2"/>
                </a:solidFill>
              </a:rPr>
              <a:t>Use the property browser to find and select all the room all the rooms</a:t>
            </a:r>
          </a:p>
        </p:txBody>
      </p:sp>
      <p:pic>
        <p:nvPicPr>
          <p:cNvPr id="7" name="Picture 6">
            <a:extLst>
              <a:ext uri="{FF2B5EF4-FFF2-40B4-BE49-F238E27FC236}">
                <a16:creationId xmlns:a16="http://schemas.microsoft.com/office/drawing/2014/main" id="{CF7AE271-B86D-4391-BF78-6F55D9586025}"/>
              </a:ext>
            </a:extLst>
          </p:cNvPr>
          <p:cNvPicPr>
            <a:picLocks noChangeAspect="1"/>
          </p:cNvPicPr>
          <p:nvPr/>
        </p:nvPicPr>
        <p:blipFill>
          <a:blip r:embed="rId3"/>
          <a:stretch>
            <a:fillRect/>
          </a:stretch>
        </p:blipFill>
        <p:spPr>
          <a:xfrm>
            <a:off x="461241" y="689146"/>
            <a:ext cx="3862927" cy="2515954"/>
          </a:xfrm>
          <a:prstGeom prst="rect">
            <a:avLst/>
          </a:prstGeom>
        </p:spPr>
      </p:pic>
      <p:sp>
        <p:nvSpPr>
          <p:cNvPr id="8" name="TextBox 7">
            <a:extLst>
              <a:ext uri="{FF2B5EF4-FFF2-40B4-BE49-F238E27FC236}">
                <a16:creationId xmlns:a16="http://schemas.microsoft.com/office/drawing/2014/main" id="{5769CD58-2E94-48BA-B435-416FCDCFFF52}"/>
              </a:ext>
            </a:extLst>
          </p:cNvPr>
          <p:cNvSpPr txBox="1"/>
          <p:nvPr/>
        </p:nvSpPr>
        <p:spPr>
          <a:xfrm>
            <a:off x="-20678" y="4074987"/>
            <a:ext cx="6564759" cy="461665"/>
          </a:xfrm>
          <a:prstGeom prst="rect">
            <a:avLst/>
          </a:prstGeom>
          <a:noFill/>
        </p:spPr>
        <p:txBody>
          <a:bodyPr wrap="square" rtlCol="0">
            <a:spAutoFit/>
          </a:bodyPr>
          <a:lstStyle/>
          <a:p>
            <a:r>
              <a:rPr lang="en-US" sz="1200" dirty="0">
                <a:solidFill>
                  <a:schemeClr val="tx2"/>
                </a:solidFill>
              </a:rPr>
              <a:t>Setup the view desired in the viewer.  This may include hiding additional object or overriding color.  It is fairly easy to use the category tree to color code elements based on category</a:t>
            </a:r>
          </a:p>
        </p:txBody>
      </p:sp>
      <p:sp>
        <p:nvSpPr>
          <p:cNvPr id="9" name="TextBox 8">
            <a:extLst>
              <a:ext uri="{FF2B5EF4-FFF2-40B4-BE49-F238E27FC236}">
                <a16:creationId xmlns:a16="http://schemas.microsoft.com/office/drawing/2014/main" id="{7969D760-0119-4CED-AF5D-D3BDD5296C9B}"/>
              </a:ext>
            </a:extLst>
          </p:cNvPr>
          <p:cNvSpPr txBox="1"/>
          <p:nvPr/>
        </p:nvSpPr>
        <p:spPr>
          <a:xfrm>
            <a:off x="0" y="3752864"/>
            <a:ext cx="6564759" cy="276999"/>
          </a:xfrm>
          <a:prstGeom prst="rect">
            <a:avLst/>
          </a:prstGeom>
          <a:noFill/>
        </p:spPr>
        <p:txBody>
          <a:bodyPr wrap="square" rtlCol="0">
            <a:spAutoFit/>
          </a:bodyPr>
          <a:lstStyle/>
          <a:p>
            <a:r>
              <a:rPr lang="en-US" sz="1200" dirty="0">
                <a:solidFill>
                  <a:schemeClr val="tx2"/>
                </a:solidFill>
              </a:rPr>
              <a:t>Select all the spaces, and hide the space.</a:t>
            </a:r>
          </a:p>
        </p:txBody>
      </p:sp>
      <p:sp>
        <p:nvSpPr>
          <p:cNvPr id="10" name="TextBox 9">
            <a:extLst>
              <a:ext uri="{FF2B5EF4-FFF2-40B4-BE49-F238E27FC236}">
                <a16:creationId xmlns:a16="http://schemas.microsoft.com/office/drawing/2014/main" id="{18B28AD0-0F89-4374-AEF9-3821160FD01C}"/>
              </a:ext>
            </a:extLst>
          </p:cNvPr>
          <p:cNvSpPr txBox="1"/>
          <p:nvPr/>
        </p:nvSpPr>
        <p:spPr>
          <a:xfrm>
            <a:off x="-1" y="3229311"/>
            <a:ext cx="6564758" cy="461665"/>
          </a:xfrm>
          <a:prstGeom prst="rect">
            <a:avLst/>
          </a:prstGeom>
          <a:noFill/>
        </p:spPr>
        <p:txBody>
          <a:bodyPr wrap="square" rtlCol="0">
            <a:spAutoFit/>
          </a:bodyPr>
          <a:lstStyle/>
          <a:p>
            <a:r>
              <a:rPr lang="en-US" sz="1200" dirty="0">
                <a:solidFill>
                  <a:schemeClr val="tx2"/>
                </a:solidFill>
              </a:rPr>
              <a:t>Display the property menu for the selection, Override Color and Transparency to create the desired visual effect.  By default rooms are almost invisible</a:t>
            </a:r>
          </a:p>
        </p:txBody>
      </p:sp>
      <p:sp>
        <p:nvSpPr>
          <p:cNvPr id="11" name="TextBox 10">
            <a:extLst>
              <a:ext uri="{FF2B5EF4-FFF2-40B4-BE49-F238E27FC236}">
                <a16:creationId xmlns:a16="http://schemas.microsoft.com/office/drawing/2014/main" id="{70B73509-60DC-4CE0-A89E-E78AF274E61A}"/>
              </a:ext>
            </a:extLst>
          </p:cNvPr>
          <p:cNvSpPr txBox="1"/>
          <p:nvPr/>
        </p:nvSpPr>
        <p:spPr>
          <a:xfrm>
            <a:off x="-20679" y="4536652"/>
            <a:ext cx="6564759" cy="461665"/>
          </a:xfrm>
          <a:prstGeom prst="rect">
            <a:avLst/>
          </a:prstGeom>
          <a:noFill/>
        </p:spPr>
        <p:txBody>
          <a:bodyPr wrap="square" rtlCol="0">
            <a:spAutoFit/>
          </a:bodyPr>
          <a:lstStyle/>
          <a:p>
            <a:r>
              <a:rPr lang="en-US" sz="1200" dirty="0">
                <a:solidFill>
                  <a:schemeClr val="tx2"/>
                </a:solidFill>
              </a:rPr>
              <a:t>Save the file as a .NWD file. The view visible when the file is save is what is imported in the Forge viewer</a:t>
            </a:r>
          </a:p>
        </p:txBody>
      </p:sp>
      <p:sp>
        <p:nvSpPr>
          <p:cNvPr id="12" name="TextBox 11">
            <a:extLst>
              <a:ext uri="{FF2B5EF4-FFF2-40B4-BE49-F238E27FC236}">
                <a16:creationId xmlns:a16="http://schemas.microsoft.com/office/drawing/2014/main" id="{A480E4DC-FC1E-465C-8F69-9A2281A8C06D}"/>
              </a:ext>
            </a:extLst>
          </p:cNvPr>
          <p:cNvSpPr txBox="1"/>
          <p:nvPr/>
        </p:nvSpPr>
        <p:spPr>
          <a:xfrm>
            <a:off x="372924" y="5933450"/>
            <a:ext cx="3835066" cy="276999"/>
          </a:xfrm>
          <a:prstGeom prst="rect">
            <a:avLst/>
          </a:prstGeom>
          <a:noFill/>
        </p:spPr>
        <p:txBody>
          <a:bodyPr wrap="square" rtlCol="0">
            <a:spAutoFit/>
          </a:bodyPr>
          <a:lstStyle/>
          <a:p>
            <a:r>
              <a:rPr lang="en-US" sz="1200" dirty="0"/>
              <a:t>Upload and translate the .NWD file</a:t>
            </a:r>
          </a:p>
        </p:txBody>
      </p:sp>
    </p:spTree>
    <p:extLst>
      <p:ext uri="{BB962C8B-B14F-4D97-AF65-F5344CB8AC3E}">
        <p14:creationId xmlns:p14="http://schemas.microsoft.com/office/powerpoint/2010/main" val="41810678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2017 PPT Theme">
  <a:themeElements>
    <a:clrScheme name="Wipro Template 2014">
      <a:dk1>
        <a:srgbClr val="000000"/>
      </a:dk1>
      <a:lt1>
        <a:srgbClr val="FFFFFF"/>
      </a:lt1>
      <a:dk2>
        <a:srgbClr val="0E3570"/>
      </a:dk2>
      <a:lt2>
        <a:srgbClr val="F2F2F2"/>
      </a:lt2>
      <a:accent1>
        <a:srgbClr val="0E3570"/>
      </a:accent1>
      <a:accent2>
        <a:srgbClr val="646363"/>
      </a:accent2>
      <a:accent3>
        <a:srgbClr val="6DC24B"/>
      </a:accent3>
      <a:accent4>
        <a:srgbClr val="FFDA29"/>
      </a:accent4>
      <a:accent5>
        <a:srgbClr val="EF3341"/>
      </a:accent5>
      <a:accent6>
        <a:srgbClr val="00A2E0"/>
      </a:accent6>
      <a:hlink>
        <a:srgbClr val="646363"/>
      </a:hlink>
      <a:folHlink>
        <a:srgbClr val="646363"/>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w="6350">
          <a:solidFill>
            <a:schemeClr val="accent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Wipro_New Template" id="{2AE88C08-073D-4CC4-9E00-70A51C8127D9}" vid="{A4CA8AF7-55CB-42B3-BD30-44794E5177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910cdc4-659b-4e96-b657-210b5e728448">
      <UserInfo>
        <DisplayName>Allam Prasannadeepika (BAS)</DisplayName>
        <AccountId>613</AccountId>
        <AccountType/>
      </UserInfo>
      <UserInfo>
        <DisplayName>Shruti Pravinkumar Agrawal (ANALYTICS)</DisplayName>
        <AccountId>1254</AccountId>
        <AccountType/>
      </UserInfo>
      <UserInfo>
        <DisplayName>Roopa N (CONSUMER)</DisplayName>
        <AccountId>2109</AccountId>
        <AccountType/>
      </UserInfo>
      <UserInfo>
        <DisplayName>Arjun Saxena (CITI)</DisplayName>
        <AccountId>2795</AccountId>
        <AccountType/>
      </UserInfo>
      <UserInfo>
        <DisplayName>Santosh Kumar (HLS)</DisplayName>
        <AccountId>3068</AccountId>
        <AccountType/>
      </UserInfo>
      <UserInfo>
        <DisplayName>Priyadharshini - (BAS)</DisplayName>
        <AccountId>4558</AccountId>
        <AccountType/>
      </UserInfo>
      <UserInfo>
        <DisplayName>Juturi Sriramkumar (ENU)</DisplayName>
        <AccountId>7497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52EC377A50B44FBFA8A3EC3E9C5B45" ma:contentTypeVersion="7" ma:contentTypeDescription="Create a new document." ma:contentTypeScope="" ma:versionID="d1f8449b50dd86d34fc4be267eaeac42">
  <xsd:schema xmlns:xsd="http://www.w3.org/2001/XMLSchema" xmlns:xs="http://www.w3.org/2001/XMLSchema" xmlns:p="http://schemas.microsoft.com/office/2006/metadata/properties" xmlns:ns2="dd317fe5-dd99-4abf-b294-24722c57e750" xmlns:ns3="8910cdc4-659b-4e96-b657-210b5e728448" targetNamespace="http://schemas.microsoft.com/office/2006/metadata/properties" ma:root="true" ma:fieldsID="627c5594fb9253f1d00afd550bbce081" ns2:_="" ns3:_="">
    <xsd:import namespace="dd317fe5-dd99-4abf-b294-24722c57e750"/>
    <xsd:import namespace="8910cdc4-659b-4e96-b657-210b5e72844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317fe5-dd99-4abf-b294-24722c57e75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10cdc4-659b-4e96-b657-210b5e728448"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2607D5-3B52-4BE5-B6CB-20BCE7BBB285}">
  <ds:schemaRefs>
    <ds:schemaRef ds:uri="http://schemas.microsoft.com/sharepoint/v3/contenttype/forms"/>
  </ds:schemaRefs>
</ds:datastoreItem>
</file>

<file path=customXml/itemProps2.xml><?xml version="1.0" encoding="utf-8"?>
<ds:datastoreItem xmlns:ds="http://schemas.openxmlformats.org/officeDocument/2006/customXml" ds:itemID="{E7434A11-42F5-4715-BF46-0ADDA18C3E0F}">
  <ds:schemaRefs>
    <ds:schemaRef ds:uri="dd317fe5-dd99-4abf-b294-24722c57e750"/>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910cdc4-659b-4e96-b657-210b5e728448"/>
    <ds:schemaRef ds:uri="http://www.w3.org/XML/1998/namespace"/>
  </ds:schemaRefs>
</ds:datastoreItem>
</file>

<file path=customXml/itemProps3.xml><?xml version="1.0" encoding="utf-8"?>
<ds:datastoreItem xmlns:ds="http://schemas.openxmlformats.org/officeDocument/2006/customXml" ds:itemID="{77E854BB-A27B-4D9A-8573-931BE6E40F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317fe5-dd99-4abf-b294-24722c57e750"/>
    <ds:schemaRef ds:uri="8910cdc4-659b-4e96-b657-210b5e7284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Wipro_New Template</Template>
  <TotalTime>19284</TotalTime>
  <Words>1469</Words>
  <Application>Microsoft Office PowerPoint</Application>
  <PresentationFormat>On-screen Show (16:9)</PresentationFormat>
  <Paragraphs>107</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Wipro 2017 PPT Theme</vt:lpstr>
      <vt:lpstr>Using the Autodesk Forge viewer in TRIRIGA</vt:lpstr>
      <vt:lpstr>Forge Integration Workflow </vt:lpstr>
      <vt:lpstr>Autodesk Forge Portal</vt:lpstr>
      <vt:lpstr>Create an Autodesk Forge Application</vt:lpstr>
      <vt:lpstr>Create an Autodesk Forge Application</vt:lpstr>
      <vt:lpstr>Forge Service Security</vt:lpstr>
      <vt:lpstr>NavisWorks Export from Revit</vt:lpstr>
      <vt:lpstr>Configure Default View</vt:lpstr>
      <vt:lpstr>Make Rooms visible</vt:lpstr>
      <vt:lpstr>Adding Forge Credentials to TRIRIGA</vt:lpstr>
      <vt:lpstr>Create Forge “Buckets” to store your models</vt:lpstr>
      <vt:lpstr>Uploading Models to the Forge Service</vt:lpstr>
      <vt:lpstr>Link Forge Models to TRIRIGA Buildings</vt:lpstr>
      <vt:lpstr>Building Link</vt:lpstr>
      <vt:lpstr>Defined views</vt:lpstr>
      <vt:lpstr>BIM Connector for Revit</vt:lpstr>
      <vt:lpstr>Revit Area and Area Plans</vt:lpstr>
      <vt:lpstr>Best Practices</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Corp_Presentation_Template</dc:subject>
  <dc:creator>Wipro Ltd.</dc:creator>
  <cp:lastModifiedBy>Doug A. Wood</cp:lastModifiedBy>
  <cp:revision>314</cp:revision>
  <dcterms:created xsi:type="dcterms:W3CDTF">2017-04-27T10:03:54Z</dcterms:created>
  <dcterms:modified xsi:type="dcterms:W3CDTF">2018-08-30T23:50:30Z</dcterms:modified>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0x0101006D52EC377A50B44FBFA8A3EC3E9C5B45</vt:lpwstr>
  </property>
</Properties>
</file>